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2"/>
    <p:sldMasterId id="2147483670" r:id="rId3"/>
  </p:sldMasterIdLst>
  <p:notesMasterIdLst>
    <p:notesMasterId r:id="rId88"/>
  </p:notesMasterIdLst>
  <p:handoutMasterIdLst>
    <p:handoutMasterId r:id="rId89"/>
  </p:handoutMasterIdLst>
  <p:sldIdLst>
    <p:sldId id="261" r:id="rId4"/>
    <p:sldId id="283" r:id="rId5"/>
    <p:sldId id="267" r:id="rId6"/>
    <p:sldId id="269" r:id="rId7"/>
    <p:sldId id="305" r:id="rId8"/>
    <p:sldId id="268" r:id="rId9"/>
    <p:sldId id="306" r:id="rId10"/>
    <p:sldId id="307" r:id="rId11"/>
    <p:sldId id="308" r:id="rId12"/>
    <p:sldId id="309" r:id="rId13"/>
    <p:sldId id="310" r:id="rId14"/>
    <p:sldId id="312" r:id="rId15"/>
    <p:sldId id="311" r:id="rId16"/>
    <p:sldId id="314" r:id="rId17"/>
    <p:sldId id="313" r:id="rId18"/>
    <p:sldId id="315" r:id="rId19"/>
    <p:sldId id="316" r:id="rId20"/>
    <p:sldId id="317" r:id="rId21"/>
    <p:sldId id="421" r:id="rId22"/>
    <p:sldId id="422" r:id="rId23"/>
    <p:sldId id="423" r:id="rId24"/>
    <p:sldId id="424" r:id="rId25"/>
    <p:sldId id="425" r:id="rId26"/>
    <p:sldId id="426" r:id="rId27"/>
    <p:sldId id="427" r:id="rId28"/>
    <p:sldId id="428" r:id="rId29"/>
    <p:sldId id="429" r:id="rId30"/>
    <p:sldId id="430" r:id="rId31"/>
    <p:sldId id="431" r:id="rId32"/>
    <p:sldId id="432" r:id="rId33"/>
    <p:sldId id="433" r:id="rId34"/>
    <p:sldId id="434" r:id="rId35"/>
    <p:sldId id="435" r:id="rId36"/>
    <p:sldId id="437" r:id="rId37"/>
    <p:sldId id="436" r:id="rId38"/>
    <p:sldId id="438" r:id="rId39"/>
    <p:sldId id="439" r:id="rId40"/>
    <p:sldId id="440" r:id="rId41"/>
    <p:sldId id="441" r:id="rId42"/>
    <p:sldId id="442" r:id="rId43"/>
    <p:sldId id="443" r:id="rId44"/>
    <p:sldId id="444" r:id="rId45"/>
    <p:sldId id="445" r:id="rId46"/>
    <p:sldId id="446" r:id="rId47"/>
    <p:sldId id="447" r:id="rId48"/>
    <p:sldId id="448" r:id="rId49"/>
    <p:sldId id="449" r:id="rId50"/>
    <p:sldId id="450" r:id="rId51"/>
    <p:sldId id="451" r:id="rId52"/>
    <p:sldId id="452" r:id="rId53"/>
    <p:sldId id="453" r:id="rId54"/>
    <p:sldId id="454" r:id="rId55"/>
    <p:sldId id="455" r:id="rId56"/>
    <p:sldId id="456" r:id="rId57"/>
    <p:sldId id="457" r:id="rId58"/>
    <p:sldId id="458" r:id="rId59"/>
    <p:sldId id="459" r:id="rId60"/>
    <p:sldId id="460" r:id="rId61"/>
    <p:sldId id="461" r:id="rId62"/>
    <p:sldId id="462" r:id="rId63"/>
    <p:sldId id="463" r:id="rId64"/>
    <p:sldId id="464" r:id="rId65"/>
    <p:sldId id="465" r:id="rId66"/>
    <p:sldId id="466" r:id="rId67"/>
    <p:sldId id="467" r:id="rId68"/>
    <p:sldId id="468" r:id="rId69"/>
    <p:sldId id="469" r:id="rId70"/>
    <p:sldId id="470" r:id="rId71"/>
    <p:sldId id="471" r:id="rId72"/>
    <p:sldId id="472" r:id="rId73"/>
    <p:sldId id="473" r:id="rId74"/>
    <p:sldId id="474" r:id="rId75"/>
    <p:sldId id="475" r:id="rId76"/>
    <p:sldId id="476" r:id="rId77"/>
    <p:sldId id="477" r:id="rId78"/>
    <p:sldId id="478" r:id="rId79"/>
    <p:sldId id="479" r:id="rId80"/>
    <p:sldId id="480" r:id="rId81"/>
    <p:sldId id="481" r:id="rId82"/>
    <p:sldId id="482" r:id="rId83"/>
    <p:sldId id="483" r:id="rId84"/>
    <p:sldId id="484" r:id="rId85"/>
    <p:sldId id="485" r:id="rId86"/>
    <p:sldId id="486"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E0000"/>
    <a:srgbClr val="0EF614"/>
    <a:srgbClr val="006600"/>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8" autoAdjust="0"/>
    <p:restoredTop sz="94660"/>
  </p:normalViewPr>
  <p:slideViewPr>
    <p:cSldViewPr snapToGrid="0">
      <p:cViewPr varScale="1">
        <p:scale>
          <a:sx n="113" d="100"/>
          <a:sy n="113" d="100"/>
        </p:scale>
        <p:origin x="-336" y="-108"/>
      </p:cViewPr>
      <p:guideLst>
        <p:guide orient="horz" pos="2160"/>
        <p:guide pos="3840"/>
      </p:guideLst>
    </p:cSldViewPr>
  </p:slideViewPr>
  <p:notesTextViewPr>
    <p:cViewPr>
      <p:scale>
        <a:sx n="1" d="1"/>
        <a:sy n="1" d="1"/>
      </p:scale>
      <p:origin x="0" y="0"/>
    </p:cViewPr>
  </p:notesTextViewPr>
  <p:sorterViewPr>
    <p:cViewPr>
      <p:scale>
        <a:sx n="100" d="100"/>
        <a:sy n="100" d="100"/>
      </p:scale>
      <p:origin x="0" y="-8388"/>
    </p:cViewPr>
  </p:sorterViewPr>
  <p:notesViewPr>
    <p:cSldViewPr snapToGrid="0">
      <p:cViewPr varScale="1">
        <p:scale>
          <a:sx n="88" d="100"/>
          <a:sy n="88" d="100"/>
        </p:scale>
        <p:origin x="-385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commentAuthors" Target="commentAuthor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heme" Target="theme/theme1.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de-DE" smtClean="0"/>
              <a:t>11.07.2018</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de-DE" smtClean="0"/>
              <a:t>‹Nr.›</a:t>
            </a:fld>
            <a:endParaRPr lang="de-DE"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de-DE" smtClean="0"/>
              <a:t>11.07.2018</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Kopfzeilenplatzhalt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de-DE" smtClean="0"/>
              <a:t>‹Nr.›</a:t>
            </a:fld>
            <a:endParaRPr lang="de-DE"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2869989-EB00-4EE7-BCB5-25BDC5BB29F8}" type="slidenum">
              <a:rPr lang="de-DE" smtClean="0"/>
              <a:t>2</a:t>
            </a:fld>
            <a:endParaRPr lang="de-DE" dirty="0"/>
          </a:p>
        </p:txBody>
      </p:sp>
    </p:spTree>
    <p:extLst>
      <p:ext uri="{BB962C8B-B14F-4D97-AF65-F5344CB8AC3E}">
        <p14:creationId xmlns:p14="http://schemas.microsoft.com/office/powerpoint/2010/main" val="1374588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de-DE" dirty="0"/>
              <a:t>Titelmasterformat durch Klicken bearbeiten</a:t>
            </a:r>
          </a:p>
        </p:txBody>
      </p:sp>
      <p:sp>
        <p:nvSpPr>
          <p:cNvPr id="3" name="Untertitel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Formatvorlage des Untertitelmasters durch Klicken bearbeiten</a:t>
            </a:r>
          </a:p>
        </p:txBody>
      </p:sp>
      <p:cxnSp>
        <p:nvCxnSpPr>
          <p:cNvPr id="58" name="Gerader Verbinde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5" name="Gruppieren 4"/>
          <p:cNvGrpSpPr/>
          <p:nvPr userDrawn="1"/>
        </p:nvGrpSpPr>
        <p:grpSpPr bwMode="hidden">
          <a:xfrm>
            <a:off x="-1" y="0"/>
            <a:ext cx="12192002" cy="6858000"/>
            <a:chOff x="-1" y="0"/>
            <a:chExt cx="12192002" cy="6858000"/>
          </a:xfrm>
        </p:grpSpPr>
        <p:cxnSp>
          <p:nvCxnSpPr>
            <p:cNvPr id="6" name="Gerader Verbinde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ieren 22"/>
            <p:cNvGrpSpPr/>
            <p:nvPr userDrawn="1"/>
          </p:nvGrpSpPr>
          <p:grpSpPr bwMode="hidden">
            <a:xfrm>
              <a:off x="-1" y="0"/>
              <a:ext cx="12192001" cy="6858000"/>
              <a:chOff x="-1" y="0"/>
              <a:chExt cx="12192001" cy="6858000"/>
            </a:xfrm>
          </p:grpSpPr>
          <p:cxnSp>
            <p:nvCxnSpPr>
              <p:cNvPr id="41" name="Gerader Verbinde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ieren 45"/>
              <p:cNvGrpSpPr/>
              <p:nvPr/>
            </p:nvGrpSpPr>
            <p:grpSpPr bwMode="hidden">
              <a:xfrm>
                <a:off x="6327885" y="0"/>
                <a:ext cx="5864115" cy="5898673"/>
                <a:chOff x="6327885" y="0"/>
                <a:chExt cx="5864115" cy="5898673"/>
              </a:xfrm>
            </p:grpSpPr>
            <p:cxnSp>
              <p:nvCxnSpPr>
                <p:cNvPr id="52" name="Gerader Verbinde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Gerader Verbinde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ieren 23"/>
            <p:cNvGrpSpPr/>
            <p:nvPr userDrawn="1"/>
          </p:nvGrpSpPr>
          <p:grpSpPr bwMode="hidden">
            <a:xfrm flipH="1">
              <a:off x="0" y="0"/>
              <a:ext cx="12192001" cy="6858000"/>
              <a:chOff x="-1" y="0"/>
              <a:chExt cx="12192001" cy="6858000"/>
            </a:xfrm>
          </p:grpSpPr>
          <p:cxnSp>
            <p:nvCxnSpPr>
              <p:cNvPr id="25" name="Gerader Verbinde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ieren 29"/>
              <p:cNvGrpSpPr/>
              <p:nvPr/>
            </p:nvGrpSpPr>
            <p:grpSpPr bwMode="hidden">
              <a:xfrm>
                <a:off x="6327885" y="0"/>
                <a:ext cx="5864115" cy="5898673"/>
                <a:chOff x="6327885" y="0"/>
                <a:chExt cx="5864115" cy="5898673"/>
              </a:xfrm>
            </p:grpSpPr>
            <p:cxnSp>
              <p:nvCxnSpPr>
                <p:cNvPr id="36" name="Gerader Verbinde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Gerader Verbinde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ieren 8"/>
          <p:cNvGrpSpPr/>
          <p:nvPr userDrawn="1"/>
        </p:nvGrpSpPr>
        <p:grpSpPr bwMode="hidden">
          <a:xfrm>
            <a:off x="-1" y="0"/>
            <a:ext cx="12192002" cy="6858000"/>
            <a:chOff x="-1" y="0"/>
            <a:chExt cx="12192002" cy="6858000"/>
          </a:xfrm>
        </p:grpSpPr>
        <p:cxnSp>
          <p:nvCxnSpPr>
            <p:cNvPr id="10" name="Gerader Verbinde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ieren 25"/>
            <p:cNvGrpSpPr/>
            <p:nvPr userDrawn="1"/>
          </p:nvGrpSpPr>
          <p:grpSpPr bwMode="hidden">
            <a:xfrm>
              <a:off x="-1" y="0"/>
              <a:ext cx="12192001" cy="6858000"/>
              <a:chOff x="-1" y="0"/>
              <a:chExt cx="12192001" cy="6858000"/>
            </a:xfrm>
          </p:grpSpPr>
          <p:cxnSp>
            <p:nvCxnSpPr>
              <p:cNvPr id="44" name="Gerader Verbinde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ieren 48"/>
              <p:cNvGrpSpPr/>
              <p:nvPr/>
            </p:nvGrpSpPr>
            <p:grpSpPr bwMode="hidden">
              <a:xfrm>
                <a:off x="6327885" y="0"/>
                <a:ext cx="5864115" cy="5898673"/>
                <a:chOff x="6327885" y="0"/>
                <a:chExt cx="5864115" cy="5898673"/>
              </a:xfrm>
            </p:grpSpPr>
            <p:cxnSp>
              <p:nvCxnSpPr>
                <p:cNvPr id="55" name="Gerader Verbinde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Gerader Verbinde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ieren 26"/>
            <p:cNvGrpSpPr/>
            <p:nvPr userDrawn="1"/>
          </p:nvGrpSpPr>
          <p:grpSpPr bwMode="hidden">
            <a:xfrm flipH="1">
              <a:off x="0" y="0"/>
              <a:ext cx="12192001" cy="6858000"/>
              <a:chOff x="-1" y="0"/>
              <a:chExt cx="12192001" cy="6858000"/>
            </a:xfrm>
          </p:grpSpPr>
          <p:cxnSp>
            <p:nvCxnSpPr>
              <p:cNvPr id="28" name="Gerader Verbinde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ieren 32"/>
              <p:cNvGrpSpPr/>
              <p:nvPr/>
            </p:nvGrpSpPr>
            <p:grpSpPr bwMode="hidden">
              <a:xfrm>
                <a:off x="6327885" y="0"/>
                <a:ext cx="5864115" cy="5898673"/>
                <a:chOff x="6327885" y="0"/>
                <a:chExt cx="5864115" cy="5898673"/>
              </a:xfrm>
            </p:grpSpPr>
            <p:cxnSp>
              <p:nvCxnSpPr>
                <p:cNvPr id="39" name="Gerader Verbinde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Gerader Verbinde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hteck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de-DE"/>
              <a:t>Titelmasterformat durch Klicken bearbeiten</a:t>
            </a:r>
            <a:endParaRPr lang="de-DE" dirty="0"/>
          </a:p>
        </p:txBody>
      </p:sp>
      <p:sp>
        <p:nvSpPr>
          <p:cNvPr id="3" name="Inhaltsplatzhalt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Textplatzhalt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cxnSp>
        <p:nvCxnSpPr>
          <p:cNvPr id="60" name="Gerader Verbinde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umsplatzhalter 4"/>
          <p:cNvSpPr>
            <a:spLocks noGrp="1"/>
          </p:cNvSpPr>
          <p:nvPr>
            <p:ph type="dt" sz="half" idx="10"/>
          </p:nvPr>
        </p:nvSpPr>
        <p:spPr/>
        <p:txBody>
          <a:bodyPr/>
          <a:lstStyle/>
          <a:p>
            <a:fld id="{F5BAF629-ECA2-4CF3-B790-9D9BDED98269}" type="datetime1">
              <a:rPr lang="de-DE" smtClean="0"/>
              <a:t>11.07.2018</a:t>
            </a:fld>
            <a:endParaRPr lang="de-DE" dirty="0"/>
          </a:p>
        </p:txBody>
      </p:sp>
      <p:sp>
        <p:nvSpPr>
          <p:cNvPr id="6" name="Fußzeilenplatzhalter 5"/>
          <p:cNvSpPr>
            <a:spLocks noGrp="1"/>
          </p:cNvSpPr>
          <p:nvPr>
            <p:ph type="ftr" sz="quarter" idx="11"/>
          </p:nvPr>
        </p:nvSpPr>
        <p:spPr/>
        <p:txBody>
          <a:bodyPr/>
          <a:lstStyle/>
          <a:p>
            <a:endParaRPr lang="de-DE" dirty="0"/>
          </a:p>
        </p:txBody>
      </p:sp>
      <p:sp>
        <p:nvSpPr>
          <p:cNvPr id="8" name="Foliennummernplatzhalter 7"/>
          <p:cNvSpPr>
            <a:spLocks noGrp="1"/>
          </p:cNvSpPr>
          <p:nvPr>
            <p:ph type="sldNum" sz="quarter" idx="12"/>
          </p:nvPr>
        </p:nvSpPr>
        <p:spPr/>
        <p:txBody>
          <a:bodyPr/>
          <a:lstStyle/>
          <a:p>
            <a:fld id="{E31375A4-56A4-47D6-9801-1991572033F7}" type="slidenum">
              <a:rPr lang="de-DE" smtClean="0"/>
              <a:pPr/>
              <a:t>‹Nr.›</a:t>
            </a:fld>
            <a:endParaRPr lang="de-DE"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ieren 7"/>
          <p:cNvGrpSpPr/>
          <p:nvPr/>
        </p:nvGrpSpPr>
        <p:grpSpPr bwMode="hidden">
          <a:xfrm>
            <a:off x="-1" y="0"/>
            <a:ext cx="12192002" cy="6858000"/>
            <a:chOff x="-1" y="0"/>
            <a:chExt cx="12192002" cy="6858000"/>
          </a:xfrm>
        </p:grpSpPr>
        <p:cxnSp>
          <p:nvCxnSpPr>
            <p:cNvPr id="9" name="Gerader Verbinde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ieren 24"/>
            <p:cNvGrpSpPr/>
            <p:nvPr/>
          </p:nvGrpSpPr>
          <p:grpSpPr bwMode="hidden">
            <a:xfrm>
              <a:off x="-1" y="0"/>
              <a:ext cx="12192001" cy="6858000"/>
              <a:chOff x="-1" y="0"/>
              <a:chExt cx="12192001" cy="6858000"/>
            </a:xfrm>
          </p:grpSpPr>
          <p:cxnSp>
            <p:nvCxnSpPr>
              <p:cNvPr id="43" name="Gerader Verbinde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ieren 47"/>
              <p:cNvGrpSpPr/>
              <p:nvPr/>
            </p:nvGrpSpPr>
            <p:grpSpPr bwMode="hidden">
              <a:xfrm>
                <a:off x="6327885" y="0"/>
                <a:ext cx="5864115" cy="5898673"/>
                <a:chOff x="6327885" y="0"/>
                <a:chExt cx="5864115" cy="5898673"/>
              </a:xfrm>
            </p:grpSpPr>
            <p:cxnSp>
              <p:nvCxnSpPr>
                <p:cNvPr id="54" name="Gerader Verbinde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Gerader Verbinde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ieren 25"/>
            <p:cNvGrpSpPr/>
            <p:nvPr/>
          </p:nvGrpSpPr>
          <p:grpSpPr bwMode="hidden">
            <a:xfrm flipH="1">
              <a:off x="0" y="0"/>
              <a:ext cx="12192001" cy="6858000"/>
              <a:chOff x="-1" y="0"/>
              <a:chExt cx="12192001" cy="6858000"/>
            </a:xfrm>
          </p:grpSpPr>
          <p:cxnSp>
            <p:nvCxnSpPr>
              <p:cNvPr id="27" name="Gerader Verbinde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ieren 31"/>
              <p:cNvGrpSpPr/>
              <p:nvPr/>
            </p:nvGrpSpPr>
            <p:grpSpPr bwMode="hidden">
              <a:xfrm>
                <a:off x="6327885" y="0"/>
                <a:ext cx="5864115" cy="5898673"/>
                <a:chOff x="6327885" y="0"/>
                <a:chExt cx="5864115" cy="5898673"/>
              </a:xfrm>
            </p:grpSpPr>
            <p:cxnSp>
              <p:nvCxnSpPr>
                <p:cNvPr id="38" name="Gerader Verbinde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Gerader Verbinde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hteck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Bildplatzhalt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p>
        </p:txBody>
      </p:sp>
      <p:cxnSp>
        <p:nvCxnSpPr>
          <p:cNvPr id="59" name="Gerader Verbinde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de-DE"/>
              <a:t>Titelmasterformat durch Klicken bearbeiten</a:t>
            </a:r>
            <a:endParaRPr lang="de-DE" dirty="0"/>
          </a:p>
        </p:txBody>
      </p:sp>
      <p:sp>
        <p:nvSpPr>
          <p:cNvPr id="4" name="Textplatzhalt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p:cNvSpPr>
            <a:spLocks noGrp="1"/>
          </p:cNvSpPr>
          <p:nvPr>
            <p:ph type="dt" sz="half" idx="10"/>
          </p:nvPr>
        </p:nvSpPr>
        <p:spPr/>
        <p:txBody>
          <a:bodyPr/>
          <a:lstStyle/>
          <a:p>
            <a:fld id="{384A29A4-78C8-47AB-BA06-22CB45938951}" type="datetime1">
              <a:rPr lang="de-DE" smtClean="0"/>
              <a:t>11.07.2018</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9209314" y="489856"/>
            <a:ext cx="1687286" cy="5301343"/>
          </a:xfrm>
        </p:spPr>
        <p:txBody>
          <a:bodyPr vert="eaVert"/>
          <a:lstStyle/>
          <a:p>
            <a:r>
              <a:rPr lang="de-DE"/>
              <a:t>Titelmasterformat durch Klicken bearbeiten</a:t>
            </a:r>
            <a:endParaRPr lang="de-DE" dirty="0"/>
          </a:p>
        </p:txBody>
      </p:sp>
      <p:sp>
        <p:nvSpPr>
          <p:cNvPr id="3" name="Vertikaler Textplatzhalter 2"/>
          <p:cNvSpPr>
            <a:spLocks noGrp="1"/>
          </p:cNvSpPr>
          <p:nvPr>
            <p:ph type="body" orient="vert" idx="1"/>
          </p:nvPr>
        </p:nvSpPr>
        <p:spPr>
          <a:xfrm>
            <a:off x="1295399" y="489856"/>
            <a:ext cx="7587344" cy="5301343"/>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p:cNvSpPr>
            <a:spLocks noGrp="1"/>
          </p:cNvSpPr>
          <p:nvPr>
            <p:ph type="dt" sz="half" idx="10"/>
          </p:nvPr>
        </p:nvSpPr>
        <p:spPr/>
        <p:txBody>
          <a:bodyPr/>
          <a:lstStyle/>
          <a:p>
            <a:fld id="{E1ED4ACF-2D82-46F2-A8E9-23963AA34E86}" type="datetime1">
              <a:rPr lang="de-DE" smtClean="0"/>
              <a:t>11.07.2018</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295400" y="503853"/>
            <a:ext cx="9601200" cy="978869"/>
          </a:xfrm>
        </p:spPr>
        <p:txBody>
          <a:bodyPr/>
          <a:lstStyle/>
          <a:p>
            <a:r>
              <a:rPr lang="de-DE" dirty="0"/>
              <a:t>Titelmasterformat durch Klicken bearbeiten</a:t>
            </a:r>
          </a:p>
        </p:txBody>
      </p:sp>
      <p:sp>
        <p:nvSpPr>
          <p:cNvPr id="3" name="Inhaltsplatzhalter 2"/>
          <p:cNvSpPr>
            <a:spLocks noGrp="1"/>
          </p:cNvSpPr>
          <p:nvPr>
            <p:ph idx="1"/>
          </p:nvPr>
        </p:nvSpPr>
        <p:spPr>
          <a:xfrm>
            <a:off x="1295400" y="1753985"/>
            <a:ext cx="9601200" cy="4037215"/>
          </a:xfrm>
        </p:spPr>
        <p:txBody>
          <a:bodyPr/>
          <a:lstStyle>
            <a:lvl2pPr>
              <a:defRPr sz="1600"/>
            </a:lvl2pPr>
            <a:lvl3pPr>
              <a:defRPr sz="1400"/>
            </a:lvl3pPr>
            <a:lvl4pPr>
              <a:defRPr sz="1200"/>
            </a:lvl4pPr>
            <a:lvl5pPr>
              <a:defRPr sz="1200"/>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10"/>
          </p:nvPr>
        </p:nvSpPr>
        <p:spPr/>
        <p:txBody>
          <a:bodyPr/>
          <a:lstStyle/>
          <a:p>
            <a:fld id="{AE374B5B-21A0-4192-BF4C-38187F1A68D8}" type="datetime1">
              <a:rPr lang="de-DE" smtClean="0"/>
              <a:t>11.07.2018</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295400" y="503853"/>
            <a:ext cx="9601200" cy="562947"/>
          </a:xfrm>
        </p:spPr>
        <p:txBody>
          <a:bodyPr/>
          <a:lstStyle/>
          <a:p>
            <a:r>
              <a:rPr lang="de-DE" dirty="0"/>
              <a:t>Titelmasterformat durch Klicken bearbeiten</a:t>
            </a:r>
          </a:p>
        </p:txBody>
      </p:sp>
      <p:sp>
        <p:nvSpPr>
          <p:cNvPr id="3" name="Inhaltsplatzhalter 2"/>
          <p:cNvSpPr>
            <a:spLocks noGrp="1"/>
          </p:cNvSpPr>
          <p:nvPr>
            <p:ph idx="1"/>
          </p:nvPr>
        </p:nvSpPr>
        <p:spPr>
          <a:xfrm>
            <a:off x="1295400" y="1066801"/>
            <a:ext cx="9601200" cy="4724400"/>
          </a:xfrm>
        </p:spPr>
        <p:txBody>
          <a:bodyPr/>
          <a:lstStyle>
            <a:lvl2pPr>
              <a:defRPr sz="1600"/>
            </a:lvl2pPr>
            <a:lvl3pPr>
              <a:defRPr sz="1400"/>
            </a:lvl3pPr>
            <a:lvl4pPr>
              <a:defRPr sz="1200"/>
            </a:lvl4pPr>
            <a:lvl5pPr>
              <a:defRPr sz="1200"/>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10"/>
          </p:nvPr>
        </p:nvSpPr>
        <p:spPr/>
        <p:txBody>
          <a:bodyPr/>
          <a:lstStyle/>
          <a:p>
            <a:fld id="{AE374B5B-21A0-4192-BF4C-38187F1A68D8}" type="datetime1">
              <a:rPr lang="de-DE" smtClean="0"/>
              <a:t>11.07.2018</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66582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295400" y="503853"/>
            <a:ext cx="9601200" cy="978869"/>
          </a:xfrm>
        </p:spPr>
        <p:txBody>
          <a:bodyPr/>
          <a:lstStyle>
            <a:lvl1pPr>
              <a:defRPr>
                <a:solidFill>
                  <a:srgbClr val="0070C0"/>
                </a:solidFill>
              </a:defRPr>
            </a:lvl1pPr>
          </a:lstStyle>
          <a:p>
            <a:r>
              <a:rPr lang="de-DE" dirty="0"/>
              <a:t>Titelmasterformat durch Klicken bearbeiten</a:t>
            </a:r>
          </a:p>
        </p:txBody>
      </p:sp>
      <p:sp>
        <p:nvSpPr>
          <p:cNvPr id="3" name="Inhaltsplatzhalter 2"/>
          <p:cNvSpPr>
            <a:spLocks noGrp="1"/>
          </p:cNvSpPr>
          <p:nvPr>
            <p:ph idx="1"/>
          </p:nvPr>
        </p:nvSpPr>
        <p:spPr>
          <a:xfrm>
            <a:off x="1295400" y="1745673"/>
            <a:ext cx="9601200" cy="4045527"/>
          </a:xfrm>
        </p:spPr>
        <p:txBody>
          <a:bodyPr/>
          <a:lstStyle>
            <a:lvl1pPr marL="228600" indent="-228600">
              <a:buClr>
                <a:srgbClr val="0070C0"/>
              </a:buClr>
              <a:buFont typeface="Arial" panose="020B0604020202020204" pitchFamily="34" charset="0"/>
              <a:buChar char="•"/>
              <a:defRPr/>
            </a:lvl1pPr>
            <a:lvl2pPr marL="457200" indent="-182880">
              <a:buClr>
                <a:srgbClr val="0070C0"/>
              </a:buClr>
              <a:buFont typeface="Arial" panose="020B0604020202020204" pitchFamily="34" charset="0"/>
              <a:buChar char="•"/>
              <a:defRPr sz="1600"/>
            </a:lvl2pPr>
            <a:lvl3pPr marL="685800" indent="-179388">
              <a:buClr>
                <a:srgbClr val="0070C0"/>
              </a:buClr>
              <a:buFont typeface="Arial" panose="020B0604020202020204" pitchFamily="34" charset="0"/>
              <a:buChar char="•"/>
              <a:defRPr sz="1400"/>
            </a:lvl3pPr>
            <a:lvl4pPr marL="914400" indent="-182880">
              <a:buClr>
                <a:srgbClr val="0070C0"/>
              </a:buClr>
              <a:buFont typeface="Arial" panose="020B0604020202020204" pitchFamily="34" charset="0"/>
              <a:buChar char="•"/>
              <a:defRPr sz="1200"/>
            </a:lvl4pPr>
            <a:lvl5pPr marL="1143000" indent="-179388">
              <a:buClr>
                <a:srgbClr val="0070C0"/>
              </a:buClr>
              <a:buFont typeface="Arial" panose="020B0604020202020204" pitchFamily="34" charset="0"/>
              <a:buChar char="•"/>
              <a:defRPr sz="1200"/>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10"/>
          </p:nvPr>
        </p:nvSpPr>
        <p:spPr/>
        <p:txBody>
          <a:bodyPr/>
          <a:lstStyle/>
          <a:p>
            <a:fld id="{AE374B5B-21A0-4192-BF4C-38187F1A68D8}" type="datetime1">
              <a:rPr lang="de-DE" smtClean="0"/>
              <a:t>11.07.2018</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119530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ieren 6"/>
          <p:cNvGrpSpPr/>
          <p:nvPr userDrawn="1"/>
        </p:nvGrpSpPr>
        <p:grpSpPr bwMode="hidden">
          <a:xfrm>
            <a:off x="-1" y="0"/>
            <a:ext cx="12192002" cy="6858000"/>
            <a:chOff x="-1" y="0"/>
            <a:chExt cx="12192002" cy="6858000"/>
          </a:xfrm>
        </p:grpSpPr>
        <p:cxnSp>
          <p:nvCxnSpPr>
            <p:cNvPr id="8" name="Gerader Verbinde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ieren 23"/>
            <p:cNvGrpSpPr/>
            <p:nvPr userDrawn="1"/>
          </p:nvGrpSpPr>
          <p:grpSpPr bwMode="hidden">
            <a:xfrm>
              <a:off x="-1" y="0"/>
              <a:ext cx="12192001" cy="6858000"/>
              <a:chOff x="-1" y="0"/>
              <a:chExt cx="12192001" cy="6858000"/>
            </a:xfrm>
          </p:grpSpPr>
          <p:cxnSp>
            <p:nvCxnSpPr>
              <p:cNvPr id="42" name="Gerader Verbinde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ieren 46"/>
              <p:cNvGrpSpPr/>
              <p:nvPr/>
            </p:nvGrpSpPr>
            <p:grpSpPr bwMode="hidden">
              <a:xfrm>
                <a:off x="6327885" y="0"/>
                <a:ext cx="5864115" cy="5898673"/>
                <a:chOff x="6327885" y="0"/>
                <a:chExt cx="5864115" cy="5898673"/>
              </a:xfrm>
            </p:grpSpPr>
            <p:cxnSp>
              <p:nvCxnSpPr>
                <p:cNvPr id="53" name="Gerader Verbinde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Gerader Verbinde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ieren 24"/>
            <p:cNvGrpSpPr/>
            <p:nvPr userDrawn="1"/>
          </p:nvGrpSpPr>
          <p:grpSpPr bwMode="hidden">
            <a:xfrm flipH="1">
              <a:off x="0" y="0"/>
              <a:ext cx="12192001" cy="6858000"/>
              <a:chOff x="-1" y="0"/>
              <a:chExt cx="12192001" cy="6858000"/>
            </a:xfrm>
          </p:grpSpPr>
          <p:cxnSp>
            <p:nvCxnSpPr>
              <p:cNvPr id="26" name="Gerader Verbinde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ieren 30"/>
              <p:cNvGrpSpPr/>
              <p:nvPr/>
            </p:nvGrpSpPr>
            <p:grpSpPr bwMode="hidden">
              <a:xfrm>
                <a:off x="6327885" y="0"/>
                <a:ext cx="5864115" cy="5898673"/>
                <a:chOff x="6327885" y="0"/>
                <a:chExt cx="5864115" cy="5898673"/>
              </a:xfrm>
            </p:grpSpPr>
            <p:cxnSp>
              <p:nvCxnSpPr>
                <p:cNvPr id="37" name="Gerader Verbinde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Gerader Verbinde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de-DE"/>
              <a:t>Titelmasterformat durch Klicken bearbeiten</a:t>
            </a:r>
            <a:endParaRPr lang="de-DE" dirty="0"/>
          </a:p>
        </p:txBody>
      </p:sp>
      <p:sp>
        <p:nvSpPr>
          <p:cNvPr id="3" name="Textplatzhalt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de-DE"/>
              <a:t>Formatvorlagen des Textmasters bearbeiten</a:t>
            </a:r>
          </a:p>
        </p:txBody>
      </p:sp>
      <p:cxnSp>
        <p:nvCxnSpPr>
          <p:cNvPr id="58" name="Gerader Verbinde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Inhaltsplatzhalt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umsplatzhalter 4"/>
          <p:cNvSpPr>
            <a:spLocks noGrp="1"/>
          </p:cNvSpPr>
          <p:nvPr>
            <p:ph type="dt" sz="half" idx="10"/>
          </p:nvPr>
        </p:nvSpPr>
        <p:spPr/>
        <p:txBody>
          <a:bodyPr/>
          <a:lstStyle/>
          <a:p>
            <a:fld id="{33B5CF7C-B333-48E1-A4A6-83A3C8B73AC0}" type="datetime1">
              <a:rPr lang="de-DE" smtClean="0"/>
              <a:t>11.07.2018</a:t>
            </a:fld>
            <a:endParaRPr lang="de-DE" dirty="0"/>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Textplatzhalt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Textplatzhalt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atumsplatzhalter 6"/>
          <p:cNvSpPr>
            <a:spLocks noGrp="1"/>
          </p:cNvSpPr>
          <p:nvPr>
            <p:ph type="dt" sz="half" idx="10"/>
          </p:nvPr>
        </p:nvSpPr>
        <p:spPr/>
        <p:txBody>
          <a:bodyPr/>
          <a:lstStyle/>
          <a:p>
            <a:fld id="{AE320762-5CBF-4210-AB54-376B091119F8}" type="datetime1">
              <a:rPr lang="de-DE" smtClean="0"/>
              <a:t>11.07.2018</a:t>
            </a:fld>
            <a:endParaRPr lang="de-DE" dirty="0"/>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Datumsplatzhalter 2"/>
          <p:cNvSpPr>
            <a:spLocks noGrp="1"/>
          </p:cNvSpPr>
          <p:nvPr>
            <p:ph type="dt" sz="half" idx="10"/>
          </p:nvPr>
        </p:nvSpPr>
        <p:spPr/>
        <p:txBody>
          <a:bodyPr/>
          <a:lstStyle/>
          <a:p>
            <a:fld id="{7F0DB371-BF5F-4058-A212-1A908E4D2674}" type="datetime1">
              <a:rPr lang="de-DE" smtClean="0"/>
              <a:t>11.07.2018</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grpSp>
        <p:nvGrpSpPr>
          <p:cNvPr id="161" name="Gruppieren 160"/>
          <p:cNvGrpSpPr/>
          <p:nvPr userDrawn="1"/>
        </p:nvGrpSpPr>
        <p:grpSpPr bwMode="hidden">
          <a:xfrm>
            <a:off x="-1" y="0"/>
            <a:ext cx="12192002" cy="6858000"/>
            <a:chOff x="-1" y="0"/>
            <a:chExt cx="12192002" cy="6858000"/>
          </a:xfrm>
        </p:grpSpPr>
        <p:cxnSp>
          <p:nvCxnSpPr>
            <p:cNvPr id="162" name="Gerader Verbinde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Gerader Verbinde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Gerader Verbinde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Gerader Verbinde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Gerader Verbinde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Gerader Verbinde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Gerader Verbinde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Gerader Verbinde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Gerader Verbinde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Gerader Verbinde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Gerader Verbinde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Gerader Verbinde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Gerader Verbinde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Gerader Verbinde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ieren 177"/>
            <p:cNvGrpSpPr/>
            <p:nvPr userDrawn="1"/>
          </p:nvGrpSpPr>
          <p:grpSpPr bwMode="hidden">
            <a:xfrm>
              <a:off x="-1" y="0"/>
              <a:ext cx="12192001" cy="6858000"/>
              <a:chOff x="-1" y="0"/>
              <a:chExt cx="12192001" cy="6858000"/>
            </a:xfrm>
          </p:grpSpPr>
          <p:cxnSp>
            <p:nvCxnSpPr>
              <p:cNvPr id="196" name="Gerader Verbinde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Gerader Verbinde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Gerader Verbinde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Gerader Verbinde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Gerader Verbinde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ieren 200"/>
              <p:cNvGrpSpPr/>
              <p:nvPr/>
            </p:nvGrpSpPr>
            <p:grpSpPr bwMode="hidden">
              <a:xfrm>
                <a:off x="6327885" y="0"/>
                <a:ext cx="5864115" cy="5898673"/>
                <a:chOff x="6327885" y="0"/>
                <a:chExt cx="5864115" cy="5898673"/>
              </a:xfrm>
            </p:grpSpPr>
            <p:cxnSp>
              <p:nvCxnSpPr>
                <p:cNvPr id="207" name="Gerader Verbinde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Gerader Verbinde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Gerader Verbinde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Gerader Verbinde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Gerader Verbinde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Gerader Verbinde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Gerader Verbinde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Gerader Verbinde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Gerader Verbinde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ieren 178"/>
            <p:cNvGrpSpPr/>
            <p:nvPr userDrawn="1"/>
          </p:nvGrpSpPr>
          <p:grpSpPr bwMode="hidden">
            <a:xfrm flipH="1">
              <a:off x="0" y="0"/>
              <a:ext cx="12192001" cy="6858000"/>
              <a:chOff x="-1" y="0"/>
              <a:chExt cx="12192001" cy="6858000"/>
            </a:xfrm>
          </p:grpSpPr>
          <p:cxnSp>
            <p:nvCxnSpPr>
              <p:cNvPr id="180" name="Gerader Verbinde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Gerader Verbinde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Gerader Verbinde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Gerader Verbinde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ieren 184"/>
              <p:cNvGrpSpPr/>
              <p:nvPr/>
            </p:nvGrpSpPr>
            <p:grpSpPr bwMode="hidden">
              <a:xfrm>
                <a:off x="6327885" y="0"/>
                <a:ext cx="5864115" cy="5898673"/>
                <a:chOff x="6327885" y="0"/>
                <a:chExt cx="5864115" cy="5898673"/>
              </a:xfrm>
            </p:grpSpPr>
            <p:cxnSp>
              <p:nvCxnSpPr>
                <p:cNvPr id="191" name="Gerader Verbinde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Gerader Verbinde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Gerader Verbinde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Gerader Verbinde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Gerader Verbinde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Gerader Verbinde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Gerader Verbinde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Gerader Verbinde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Gerader Verbinde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umsplatzhalter 211"/>
          <p:cNvSpPr>
            <a:spLocks noGrp="1"/>
          </p:cNvSpPr>
          <p:nvPr>
            <p:ph type="dt" sz="half" idx="10"/>
          </p:nvPr>
        </p:nvSpPr>
        <p:spPr/>
        <p:txBody>
          <a:bodyPr/>
          <a:lstStyle/>
          <a:p>
            <a:fld id="{60A4083B-90AA-48CF-BAD5-00AA24D7F288}" type="datetime1">
              <a:rPr lang="de-DE" smtClean="0"/>
              <a:t>11.07.2018</a:t>
            </a:fld>
            <a:endParaRPr lang="de-DE" dirty="0"/>
          </a:p>
        </p:txBody>
      </p:sp>
      <p:sp>
        <p:nvSpPr>
          <p:cNvPr id="213" name="Fußzeilenplatzhalter 212"/>
          <p:cNvSpPr>
            <a:spLocks noGrp="1"/>
          </p:cNvSpPr>
          <p:nvPr>
            <p:ph type="ftr" sz="quarter" idx="11"/>
          </p:nvPr>
        </p:nvSpPr>
        <p:spPr/>
        <p:txBody>
          <a:bodyPr/>
          <a:lstStyle/>
          <a:p>
            <a:endParaRPr lang="de-DE" dirty="0"/>
          </a:p>
        </p:txBody>
      </p:sp>
      <p:sp>
        <p:nvSpPr>
          <p:cNvPr id="214" name="Foliennummernplatzhalter 213"/>
          <p:cNvSpPr>
            <a:spLocks noGrp="1"/>
          </p:cNvSpPr>
          <p:nvPr>
            <p:ph type="sldNum" sz="quarter" idx="12"/>
          </p:nvPr>
        </p:nvSpPr>
        <p:spPr/>
        <p:txBody>
          <a:bodyPr/>
          <a:lstStyle/>
          <a:p>
            <a:fld id="{E31375A4-56A4-47D6-9801-1991572033F7}" type="slidenum">
              <a:rPr lang="de-DE" smtClean="0"/>
              <a:pPr/>
              <a:t>‹Nr.›</a:t>
            </a:fld>
            <a:endParaRPr lang="de-DE"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2.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pic>
        <p:nvPicPr>
          <p:cNvPr id="10" name="Grafik 9">
            <a:extLst>
              <a:ext uri="{FF2B5EF4-FFF2-40B4-BE49-F238E27FC236}">
                <a16:creationId xmlns="" xmlns:a16="http://schemas.microsoft.com/office/drawing/2014/main" id="{F122DA5F-F369-425E-9800-5E085E2248B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9012" y="6263928"/>
            <a:ext cx="809269" cy="479831"/>
          </a:xfrm>
          <a:prstGeom prst="rect">
            <a:avLst/>
          </a:prstGeom>
        </p:spPr>
      </p:pic>
      <p:sp>
        <p:nvSpPr>
          <p:cNvPr id="2" name="Titelplatzhalt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de-DE" dirty="0"/>
              <a:t>Titelmasterformat durch Klicken bearbeiten</a:t>
            </a:r>
          </a:p>
        </p:txBody>
      </p:sp>
      <p:sp>
        <p:nvSpPr>
          <p:cNvPr id="3" name="Textplatzhalt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de-DE" smtClean="0"/>
              <a:t>11.07.2018</a:t>
            </a:fld>
            <a:endParaRPr lang="de-DE" dirty="0"/>
          </a:p>
        </p:txBody>
      </p:sp>
      <p:sp>
        <p:nvSpPr>
          <p:cNvPr id="5" name="Fußzeilenplatzhalt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de-DE" dirty="0"/>
          </a:p>
        </p:txBody>
      </p:sp>
      <p:sp>
        <p:nvSpPr>
          <p:cNvPr id="6" name="Foliennummernplatzhalt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de-DE" smtClean="0"/>
              <a:pPr/>
              <a:t>‹Nr.›</a:t>
            </a:fld>
            <a:endParaRPr lang="de-DE" dirty="0"/>
          </a:p>
        </p:txBody>
      </p:sp>
      <p:cxnSp>
        <p:nvCxnSpPr>
          <p:cNvPr id="148" name="Gerader Verbinder 147"/>
          <p:cNvCxnSpPr/>
          <p:nvPr/>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2" name="Grafik 11">
            <a:extLst>
              <a:ext uri="{FF2B5EF4-FFF2-40B4-BE49-F238E27FC236}">
                <a16:creationId xmlns="" xmlns:a16="http://schemas.microsoft.com/office/drawing/2014/main" id="{5F1B4320-4208-4F94-8ACA-7CFD09946D5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535418" y="6308127"/>
            <a:ext cx="2475299" cy="405787"/>
          </a:xfrm>
          <a:prstGeom prst="rect">
            <a:avLst/>
          </a:prstGeom>
        </p:spPr>
      </p:pic>
      <p:grpSp>
        <p:nvGrpSpPr>
          <p:cNvPr id="96" name="Gruppieren 95"/>
          <p:cNvGrpSpPr/>
          <p:nvPr/>
        </p:nvGrpSpPr>
        <p:grpSpPr bwMode="hidden">
          <a:xfrm>
            <a:off x="-609255" y="-549873"/>
            <a:ext cx="12192002" cy="6858000"/>
            <a:chOff x="-1" y="0"/>
            <a:chExt cx="12192002" cy="6858000"/>
          </a:xfrm>
        </p:grpSpPr>
        <p:cxnSp>
          <p:nvCxnSpPr>
            <p:cNvPr id="97" name="Gerader Verbinde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Gerader Verbinde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Gerader Verbinde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Gerader Verbinde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ieren 112"/>
            <p:cNvGrpSpPr/>
            <p:nvPr userDrawn="1"/>
          </p:nvGrpSpPr>
          <p:grpSpPr bwMode="hidden">
            <a:xfrm>
              <a:off x="-1" y="0"/>
              <a:ext cx="12192001" cy="6858000"/>
              <a:chOff x="-1" y="0"/>
              <a:chExt cx="12192001" cy="6858000"/>
            </a:xfrm>
          </p:grpSpPr>
          <p:cxnSp>
            <p:nvCxnSpPr>
              <p:cNvPr id="131" name="Gerader Verbinde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Gerader Verbinde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Gerader Verbinde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Gerader Verbinde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ieren 135"/>
              <p:cNvGrpSpPr/>
              <p:nvPr/>
            </p:nvGrpSpPr>
            <p:grpSpPr bwMode="hidden">
              <a:xfrm>
                <a:off x="6327885" y="0"/>
                <a:ext cx="5864115" cy="5898673"/>
                <a:chOff x="6327885" y="0"/>
                <a:chExt cx="5864115" cy="5898673"/>
              </a:xfrm>
            </p:grpSpPr>
            <p:cxnSp>
              <p:nvCxnSpPr>
                <p:cNvPr id="142" name="Gerader Verbinde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Gerader Verbinde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Gerader Verbinde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Gerader Verbinde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Gerader Verbinde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Gerader Verbinde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Gerader Verbinde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Gerader Verbinde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Gerader Verbinde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ieren 113"/>
            <p:cNvGrpSpPr/>
            <p:nvPr userDrawn="1"/>
          </p:nvGrpSpPr>
          <p:grpSpPr bwMode="hidden">
            <a:xfrm flipH="1">
              <a:off x="0" y="0"/>
              <a:ext cx="12192001" cy="6858000"/>
              <a:chOff x="-1" y="0"/>
              <a:chExt cx="12192001" cy="6858000"/>
            </a:xfrm>
          </p:grpSpPr>
          <p:cxnSp>
            <p:nvCxnSpPr>
              <p:cNvPr id="115" name="Gerader Verbinde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Gerader Verbinde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ieren 119"/>
              <p:cNvGrpSpPr/>
              <p:nvPr/>
            </p:nvGrpSpPr>
            <p:grpSpPr bwMode="hidden">
              <a:xfrm>
                <a:off x="6327885" y="0"/>
                <a:ext cx="5864115" cy="5898673"/>
                <a:chOff x="6327885" y="0"/>
                <a:chExt cx="5864115" cy="5898673"/>
              </a:xfrm>
            </p:grpSpPr>
            <p:cxnSp>
              <p:nvCxnSpPr>
                <p:cNvPr id="126" name="Gerader Verbinde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Gerader Verbinde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Gerader Verbinde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Gerader Verbinde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Gerader Verbinde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Gerader Verbinde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Gerader Verbinde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pic>
        <p:nvPicPr>
          <p:cNvPr id="7" name="Grafik 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39457" y="460392"/>
            <a:ext cx="754596" cy="754596"/>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2" r:id="rId3"/>
    <p:sldLayoutId id="2147483671" r:id="rId4"/>
    <p:sldLayoutId id="2147483651" r:id="rId5"/>
    <p:sldLayoutId id="2147483652" r:id="rId6"/>
    <p:sldLayoutId id="2147483653" r:id="rId7"/>
    <p:sldLayoutId id="2147483654" r:id="rId8"/>
    <p:sldLayoutId id="2147483655" r:id="rId9"/>
    <p:sldLayoutId id="2147483656" r:id="rId10"/>
    <p:sldLayoutId id="2147483669"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rgbClr val="339933"/>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pic>
        <p:nvPicPr>
          <p:cNvPr id="10" name="Grafik 9">
            <a:extLst>
              <a:ext uri="{FF2B5EF4-FFF2-40B4-BE49-F238E27FC236}">
                <a16:creationId xmlns="" xmlns:a16="http://schemas.microsoft.com/office/drawing/2014/main" id="{F122DA5F-F369-425E-9800-5E085E2248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012" y="6263928"/>
            <a:ext cx="809269" cy="479831"/>
          </a:xfrm>
          <a:prstGeom prst="rect">
            <a:avLst/>
          </a:prstGeom>
        </p:spPr>
      </p:pic>
      <p:sp>
        <p:nvSpPr>
          <p:cNvPr id="2" name="Titelplatzhalt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de-DE" dirty="0"/>
              <a:t>Titelmasterformat durch Klicken bearbeiten</a:t>
            </a:r>
          </a:p>
        </p:txBody>
      </p:sp>
      <p:sp>
        <p:nvSpPr>
          <p:cNvPr id="3" name="Textplatzhalt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51B2453-8663-4C69-AF73-9FD7B1DEC5D0}" type="datetime1">
              <a:rPr kumimoji="0" lang="de-DE" sz="800" b="0" i="0" u="none" strike="noStrike" kern="1200" cap="none" spc="0" normalizeH="0" baseline="0" noProof="0" smtClean="0">
                <a:ln>
                  <a:noFill/>
                </a:ln>
                <a:solidFill>
                  <a:srgbClr val="2D2E2D">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11.07.2018</a:t>
            </a:fld>
            <a:endParaRPr kumimoji="0" lang="de-DE" sz="800" b="0" i="0" u="none" strike="noStrike" kern="1200" cap="none" spc="0" normalizeH="0" baseline="0" noProof="0" dirty="0">
              <a:ln>
                <a:noFill/>
              </a:ln>
              <a:solidFill>
                <a:srgbClr val="2D2E2D">
                  <a:lumMod val="50000"/>
                  <a:lumOff val="50000"/>
                </a:srgbClr>
              </a:solidFill>
              <a:effectLst/>
              <a:uLnTx/>
              <a:uFillTx/>
              <a:latin typeface="Arial"/>
              <a:ea typeface="+mn-ea"/>
              <a:cs typeface="+mn-cs"/>
            </a:endParaRPr>
          </a:p>
        </p:txBody>
      </p:sp>
      <p:sp>
        <p:nvSpPr>
          <p:cNvPr id="5" name="Fußzeilenplatzhalt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800" b="0" i="0" u="none" strike="noStrike" kern="1200" cap="none" spc="0" normalizeH="0" baseline="0" noProof="0" dirty="0">
              <a:ln>
                <a:noFill/>
              </a:ln>
              <a:solidFill>
                <a:srgbClr val="2D2E2D">
                  <a:lumMod val="50000"/>
                  <a:lumOff val="50000"/>
                </a:srgbClr>
              </a:solidFill>
              <a:effectLst/>
              <a:uLnTx/>
              <a:uFillTx/>
              <a:latin typeface="Arial"/>
              <a:ea typeface="+mn-ea"/>
              <a:cs typeface="+mn-cs"/>
            </a:endParaRPr>
          </a:p>
        </p:txBody>
      </p:sp>
      <p:sp>
        <p:nvSpPr>
          <p:cNvPr id="6" name="Foliennummernplatzhalt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31375A4-56A4-47D6-9801-1991572033F7}" type="slidenum">
              <a:rPr kumimoji="0" lang="de-DE" sz="800" b="0" i="0" u="none" strike="noStrike" kern="1200" cap="none" spc="0" normalizeH="0" baseline="0" noProof="0" smtClean="0">
                <a:ln>
                  <a:noFill/>
                </a:ln>
                <a:solidFill>
                  <a:srgbClr val="2D2E2D">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DE" sz="800" b="0" i="0" u="none" strike="noStrike" kern="1200" cap="none" spc="0" normalizeH="0" baseline="0" noProof="0" dirty="0">
              <a:ln>
                <a:noFill/>
              </a:ln>
              <a:solidFill>
                <a:srgbClr val="2D2E2D">
                  <a:lumMod val="50000"/>
                  <a:lumOff val="50000"/>
                </a:srgbClr>
              </a:solidFill>
              <a:effectLst/>
              <a:uLnTx/>
              <a:uFillTx/>
              <a:latin typeface="Arial"/>
              <a:ea typeface="+mn-ea"/>
              <a:cs typeface="+mn-cs"/>
            </a:endParaRPr>
          </a:p>
        </p:txBody>
      </p:sp>
      <p:cxnSp>
        <p:nvCxnSpPr>
          <p:cNvPr id="148" name="Gerader Verbinder 147"/>
          <p:cNvCxnSpPr/>
          <p:nvPr/>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2" name="Grafik 11">
            <a:extLst>
              <a:ext uri="{FF2B5EF4-FFF2-40B4-BE49-F238E27FC236}">
                <a16:creationId xmlns="" xmlns:a16="http://schemas.microsoft.com/office/drawing/2014/main" id="{5F1B4320-4208-4F94-8ACA-7CFD09946D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5418" y="6308127"/>
            <a:ext cx="2475299" cy="405787"/>
          </a:xfrm>
          <a:prstGeom prst="rect">
            <a:avLst/>
          </a:prstGeom>
        </p:spPr>
      </p:pic>
      <p:grpSp>
        <p:nvGrpSpPr>
          <p:cNvPr id="96" name="Gruppieren 95"/>
          <p:cNvGrpSpPr/>
          <p:nvPr/>
        </p:nvGrpSpPr>
        <p:grpSpPr bwMode="hidden">
          <a:xfrm>
            <a:off x="-1" y="0"/>
            <a:ext cx="12192002" cy="6858000"/>
            <a:chOff x="-1" y="0"/>
            <a:chExt cx="12192002" cy="6858000"/>
          </a:xfrm>
        </p:grpSpPr>
        <p:cxnSp>
          <p:nvCxnSpPr>
            <p:cNvPr id="97" name="Gerader Verbinde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Gerader Verbinde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Gerader Verbinde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p:cNvCxnSpPr/>
            <p:nvPr userDrawn="1"/>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Gerader Verbinde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ieren 112"/>
            <p:cNvGrpSpPr/>
            <p:nvPr userDrawn="1"/>
          </p:nvGrpSpPr>
          <p:grpSpPr bwMode="hidden">
            <a:xfrm>
              <a:off x="-1" y="0"/>
              <a:ext cx="12192001" cy="6858000"/>
              <a:chOff x="-1" y="0"/>
              <a:chExt cx="12192001" cy="6858000"/>
            </a:xfrm>
          </p:grpSpPr>
          <p:cxnSp>
            <p:nvCxnSpPr>
              <p:cNvPr id="131" name="Gerader Verbinde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Gerader Verbinde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Gerader Verbinde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Gerader Verbinde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ieren 135"/>
              <p:cNvGrpSpPr/>
              <p:nvPr/>
            </p:nvGrpSpPr>
            <p:grpSpPr bwMode="hidden">
              <a:xfrm>
                <a:off x="6327885" y="0"/>
                <a:ext cx="5864115" cy="5898673"/>
                <a:chOff x="6327885" y="0"/>
                <a:chExt cx="5864115" cy="5898673"/>
              </a:xfrm>
            </p:grpSpPr>
            <p:cxnSp>
              <p:nvCxnSpPr>
                <p:cNvPr id="142" name="Gerader Verbinde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Gerader Verbinde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Gerader Verbinde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Gerader Verbinde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Gerader Verbinde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Gerader Verbinde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Gerader Verbinde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Gerader Verbinde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Gerader Verbinde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ieren 113"/>
            <p:cNvGrpSpPr/>
            <p:nvPr userDrawn="1"/>
          </p:nvGrpSpPr>
          <p:grpSpPr bwMode="hidden">
            <a:xfrm flipH="1">
              <a:off x="0" y="0"/>
              <a:ext cx="12192001" cy="6858000"/>
              <a:chOff x="-1" y="0"/>
              <a:chExt cx="12192001" cy="6858000"/>
            </a:xfrm>
          </p:grpSpPr>
          <p:cxnSp>
            <p:nvCxnSpPr>
              <p:cNvPr id="115" name="Gerader Verbinde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Gerader Verbinde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ieren 119"/>
              <p:cNvGrpSpPr/>
              <p:nvPr/>
            </p:nvGrpSpPr>
            <p:grpSpPr bwMode="hidden">
              <a:xfrm>
                <a:off x="6327885" y="0"/>
                <a:ext cx="5864115" cy="5898673"/>
                <a:chOff x="6327885" y="0"/>
                <a:chExt cx="5864115" cy="5898673"/>
              </a:xfrm>
            </p:grpSpPr>
            <p:cxnSp>
              <p:nvCxnSpPr>
                <p:cNvPr id="126" name="Gerader Verbinde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Gerader Verbinde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Gerader Verbinde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Gerader Verbinde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Gerader Verbinde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Gerader Verbinde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Gerader Verbinde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pic>
        <p:nvPicPr>
          <p:cNvPr id="63" name="Grafik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9457" y="460392"/>
            <a:ext cx="754596" cy="754596"/>
          </a:xfrm>
          <a:prstGeom prst="rect">
            <a:avLst/>
          </a:prstGeom>
        </p:spPr>
      </p:pic>
    </p:spTree>
    <p:extLst>
      <p:ext uri="{BB962C8B-B14F-4D97-AF65-F5344CB8AC3E}">
        <p14:creationId xmlns:p14="http://schemas.microsoft.com/office/powerpoint/2010/main" val="4153210659"/>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rgbClr val="339933"/>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3.xml"/><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5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293845" y="1909346"/>
            <a:ext cx="9604309" cy="3383280"/>
          </a:xfrm>
        </p:spPr>
        <p:txBody>
          <a:bodyPr/>
          <a:lstStyle/>
          <a:p>
            <a:pPr algn="l" defTabSz="914400">
              <a:lnSpc>
                <a:spcPct val="76000"/>
              </a:lnSpc>
              <a:spcBef>
                <a:spcPct val="0"/>
              </a:spcBef>
              <a:buNone/>
            </a:pPr>
            <a:r>
              <a:rPr lang="de-DE" sz="8000" b="1" i="0" baseline="0">
                <a:solidFill>
                  <a:srgbClr val="2D2E2D"/>
                </a:solidFill>
                <a:latin typeface="Arial"/>
              </a:rPr>
              <a:t>Spring </a:t>
            </a:r>
            <a:r>
              <a:rPr lang="de-DE" sz="8000" b="1" i="0" baseline="0" smtClean="0">
                <a:solidFill>
                  <a:srgbClr val="2D2E2D"/>
                </a:solidFill>
                <a:latin typeface="Arial"/>
              </a:rPr>
              <a:t>Framework</a:t>
            </a:r>
            <a:endParaRPr lang="de-DE" dirty="0"/>
          </a:p>
        </p:txBody>
      </p:sp>
      <p:sp>
        <p:nvSpPr>
          <p:cNvPr id="4" name="AutoShape 2" descr="Bildergebnis für spring 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 name="AutoShape 4" descr="Bildergebnis für spring 5"/>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2989" y="1054633"/>
            <a:ext cx="2143125" cy="2143125"/>
          </a:xfrm>
          <a:prstGeom prst="rect">
            <a:avLst/>
          </a:prstGeom>
        </p:spPr>
      </p:pic>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EC311F2-7E4E-4311-932B-583FEEE399E0}"/>
              </a:ext>
            </a:extLst>
          </p:cNvPr>
          <p:cNvSpPr>
            <a:spLocks noGrp="1"/>
          </p:cNvSpPr>
          <p:nvPr>
            <p:ph type="title"/>
          </p:nvPr>
        </p:nvSpPr>
        <p:spPr/>
        <p:txBody>
          <a:bodyPr/>
          <a:lstStyle/>
          <a:p>
            <a:r>
              <a:rPr lang="en-US" dirty="0"/>
              <a:t>Eliminating boilerplate code with templates</a:t>
            </a:r>
            <a:endParaRPr lang="de-DE"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4339" y="1464573"/>
            <a:ext cx="2958988" cy="1371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027" y="1275047"/>
            <a:ext cx="6096380" cy="5360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6885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070B6B42-C29D-422C-88AB-FF85F1D87586}"/>
              </a:ext>
            </a:extLst>
          </p:cNvPr>
          <p:cNvSpPr>
            <a:spLocks noGrp="1"/>
          </p:cNvSpPr>
          <p:nvPr>
            <p:ph type="title"/>
          </p:nvPr>
        </p:nvSpPr>
        <p:spPr/>
        <p:txBody>
          <a:bodyPr/>
          <a:lstStyle/>
          <a:p>
            <a:r>
              <a:rPr lang="en-US" dirty="0"/>
              <a:t>Eliminating boilerplate code with templates</a:t>
            </a:r>
            <a:endParaRPr lang="de-DE" dirty="0"/>
          </a:p>
        </p:txBody>
      </p:sp>
      <p:sp>
        <p:nvSpPr>
          <p:cNvPr id="11" name="Content Placeholder 5">
            <a:extLst>
              <a:ext uri="{FF2B5EF4-FFF2-40B4-BE49-F238E27FC236}">
                <a16:creationId xmlns="" xmlns:a16="http://schemas.microsoft.com/office/drawing/2014/main" id="{7604EE4D-E820-418A-9564-D744ABC408D8}"/>
              </a:ext>
            </a:extLst>
          </p:cNvPr>
          <p:cNvSpPr>
            <a:spLocks noGrp="1"/>
          </p:cNvSpPr>
          <p:nvPr>
            <p:ph idx="1"/>
          </p:nvPr>
        </p:nvSpPr>
        <p:spPr>
          <a:xfrm>
            <a:off x="1319676" y="1580768"/>
            <a:ext cx="9601200" cy="4339905"/>
          </a:xfrm>
        </p:spPr>
        <p:txBody>
          <a:bodyPr/>
          <a:lstStyle/>
          <a:p>
            <a:r>
              <a:rPr lang="en-US" b="1" dirty="0"/>
              <a:t>Templates let your code focus on the task at hand:</a:t>
            </a:r>
            <a:endParaRPr lang="en-US" dirty="0"/>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4975" y="2106964"/>
            <a:ext cx="7077075"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9577" y="4643051"/>
            <a:ext cx="3714750"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3304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433CA25F-09DB-4D0C-944E-94103F769A5D}"/>
              </a:ext>
            </a:extLst>
          </p:cNvPr>
          <p:cNvSpPr>
            <a:spLocks noGrp="1"/>
          </p:cNvSpPr>
          <p:nvPr>
            <p:ph type="title"/>
          </p:nvPr>
        </p:nvSpPr>
        <p:spPr/>
        <p:txBody>
          <a:bodyPr/>
          <a:lstStyle/>
          <a:p>
            <a:r>
              <a:rPr lang="de-DE" dirty="0" err="1"/>
              <a:t>Containing</a:t>
            </a:r>
            <a:r>
              <a:rPr lang="de-DE" dirty="0"/>
              <a:t> </a:t>
            </a:r>
            <a:r>
              <a:rPr lang="de-DE" dirty="0" err="1"/>
              <a:t>your</a:t>
            </a:r>
            <a:r>
              <a:rPr lang="de-DE" dirty="0"/>
              <a:t> </a:t>
            </a:r>
            <a:r>
              <a:rPr lang="de-DE" dirty="0" err="1"/>
              <a:t>beans</a:t>
            </a:r>
            <a:endParaRPr lang="de-DE" dirty="0"/>
          </a:p>
        </p:txBody>
      </p:sp>
      <p:sp>
        <p:nvSpPr>
          <p:cNvPr id="3" name="Inhaltsplatzhalter 2">
            <a:extLst>
              <a:ext uri="{FF2B5EF4-FFF2-40B4-BE49-F238E27FC236}">
                <a16:creationId xmlns="" xmlns:a16="http://schemas.microsoft.com/office/drawing/2014/main" id="{4FACE3FD-CD7D-4B94-9381-DD73F17AD39F}"/>
              </a:ext>
            </a:extLst>
          </p:cNvPr>
          <p:cNvSpPr>
            <a:spLocks noGrp="1"/>
          </p:cNvSpPr>
          <p:nvPr>
            <p:ph idx="1"/>
          </p:nvPr>
        </p:nvSpPr>
        <p:spPr/>
        <p:txBody>
          <a:bodyPr/>
          <a:lstStyle/>
          <a:p>
            <a:r>
              <a:rPr lang="en-US" b="1" dirty="0"/>
              <a:t>In a Spring application, objects are  created, are wired together, and live in the Spring </a:t>
            </a:r>
            <a:r>
              <a:rPr lang="de-DE" b="1" dirty="0" err="1"/>
              <a:t>container</a:t>
            </a:r>
            <a:r>
              <a:rPr lang="de-DE" b="1" dirty="0"/>
              <a:t>.	</a:t>
            </a:r>
          </a:p>
          <a:p>
            <a:pPr marL="1878012" lvl="8" indent="0">
              <a:buNone/>
            </a:pPr>
            <a:r>
              <a:rPr lang="de-DE" dirty="0"/>
              <a:t>				</a:t>
            </a:r>
          </a:p>
          <a:p>
            <a:pPr marL="1878012" lvl="8" indent="0">
              <a:buNone/>
            </a:pPr>
            <a:endParaRPr lang="de-DE"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947" y="2836681"/>
            <a:ext cx="3514725"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6139543" y="2427611"/>
            <a:ext cx="5432067" cy="3139321"/>
          </a:xfrm>
          <a:prstGeom prst="rect">
            <a:avLst/>
          </a:prstGeom>
          <a:noFill/>
          <a:ln>
            <a:solidFill>
              <a:schemeClr val="accent1"/>
            </a:solidFill>
          </a:ln>
        </p:spPr>
        <p:txBody>
          <a:bodyPr wrap="square" rtlCol="0">
            <a:spAutoFit/>
          </a:bodyPr>
          <a:lstStyle/>
          <a:p>
            <a:r>
              <a:rPr lang="en-US" dirty="0"/>
              <a:t>Spring comes with several container implementations </a:t>
            </a:r>
            <a:r>
              <a:rPr lang="de-DE" dirty="0" err="1"/>
              <a:t>that</a:t>
            </a:r>
            <a:r>
              <a:rPr lang="de-DE" dirty="0"/>
              <a:t> </a:t>
            </a:r>
            <a:r>
              <a:rPr lang="de-DE" dirty="0" err="1"/>
              <a:t>can</a:t>
            </a:r>
            <a:r>
              <a:rPr lang="de-DE" dirty="0"/>
              <a:t> </a:t>
            </a:r>
            <a:r>
              <a:rPr lang="de-DE" dirty="0" err="1"/>
              <a:t>be</a:t>
            </a:r>
            <a:r>
              <a:rPr lang="de-DE" dirty="0"/>
              <a:t> </a:t>
            </a:r>
            <a:r>
              <a:rPr lang="de-DE" dirty="0" err="1"/>
              <a:t>categorized</a:t>
            </a:r>
            <a:r>
              <a:rPr lang="de-DE" dirty="0"/>
              <a:t> </a:t>
            </a:r>
            <a:r>
              <a:rPr lang="de-DE" dirty="0" err="1"/>
              <a:t>into</a:t>
            </a:r>
            <a:r>
              <a:rPr lang="de-DE" dirty="0"/>
              <a:t> </a:t>
            </a:r>
            <a:r>
              <a:rPr lang="de-DE" dirty="0" err="1"/>
              <a:t>two</a:t>
            </a:r>
            <a:endParaRPr lang="de-DE" dirty="0"/>
          </a:p>
          <a:p>
            <a:r>
              <a:rPr lang="de-DE" dirty="0" err="1"/>
              <a:t>d</a:t>
            </a:r>
            <a:r>
              <a:rPr lang="de-DE" dirty="0" err="1" smtClean="0"/>
              <a:t>istinct</a:t>
            </a:r>
            <a:r>
              <a:rPr lang="de-DE" dirty="0" smtClean="0"/>
              <a:t> </a:t>
            </a:r>
            <a:r>
              <a:rPr lang="de-DE" dirty="0" err="1"/>
              <a:t>types</a:t>
            </a:r>
            <a:r>
              <a:rPr lang="de-DE" dirty="0"/>
              <a:t>:</a:t>
            </a:r>
          </a:p>
          <a:p>
            <a:pPr marL="342900" indent="-342900">
              <a:buFont typeface="+mj-lt"/>
              <a:buAutoNum type="arabicPeriod"/>
            </a:pPr>
            <a:r>
              <a:rPr lang="de-DE" b="1" i="1" dirty="0"/>
              <a:t>Bean </a:t>
            </a:r>
            <a:r>
              <a:rPr lang="de-DE" b="1" i="1" dirty="0" err="1"/>
              <a:t>factories</a:t>
            </a:r>
            <a:r>
              <a:rPr lang="de-DE" b="1" i="1" dirty="0"/>
              <a:t> </a:t>
            </a:r>
            <a:r>
              <a:rPr lang="de-DE" dirty="0"/>
              <a:t>(</a:t>
            </a:r>
            <a:r>
              <a:rPr lang="de-DE" dirty="0" err="1"/>
              <a:t>defined</a:t>
            </a:r>
            <a:r>
              <a:rPr lang="de-DE" dirty="0"/>
              <a:t> </a:t>
            </a:r>
            <a:r>
              <a:rPr lang="de-DE" dirty="0" err="1"/>
              <a:t>by</a:t>
            </a:r>
            <a:r>
              <a:rPr lang="de-DE" dirty="0"/>
              <a:t> </a:t>
            </a:r>
            <a:r>
              <a:rPr lang="de-DE" dirty="0" err="1"/>
              <a:t>the</a:t>
            </a:r>
            <a:r>
              <a:rPr lang="de-DE" dirty="0"/>
              <a:t> </a:t>
            </a:r>
            <a:r>
              <a:rPr lang="en-US" dirty="0" err="1"/>
              <a:t>org.springframework.beans.factory.BeanFactory</a:t>
            </a:r>
            <a:r>
              <a:rPr lang="en-US" dirty="0"/>
              <a:t> interface) are the simplest of containers, providing basic support for DI. </a:t>
            </a:r>
          </a:p>
          <a:p>
            <a:pPr marL="342900" indent="-342900">
              <a:buFont typeface="+mj-lt"/>
              <a:buAutoNum type="arabicPeriod"/>
            </a:pPr>
            <a:r>
              <a:rPr lang="en-US" b="1" i="1" dirty="0"/>
              <a:t>Application contexts </a:t>
            </a:r>
            <a:r>
              <a:rPr lang="en-US" i="1" dirty="0"/>
              <a:t>(defined by the </a:t>
            </a:r>
            <a:r>
              <a:rPr lang="en-US" dirty="0" err="1"/>
              <a:t>org.springframework.context.ApplicationContext</a:t>
            </a:r>
            <a:r>
              <a:rPr lang="en-US" dirty="0"/>
              <a:t> interface) build on the notion of a bean factory by providing application-framework services</a:t>
            </a:r>
            <a:endParaRPr lang="de-DE" dirty="0"/>
          </a:p>
        </p:txBody>
      </p:sp>
    </p:spTree>
    <p:extLst>
      <p:ext uri="{BB962C8B-B14F-4D97-AF65-F5344CB8AC3E}">
        <p14:creationId xmlns:p14="http://schemas.microsoft.com/office/powerpoint/2010/main" val="1421152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90520FB-F858-4EE2-8A59-174C19F555F1}"/>
              </a:ext>
            </a:extLst>
          </p:cNvPr>
          <p:cNvSpPr>
            <a:spLocks noGrp="1"/>
          </p:cNvSpPr>
          <p:nvPr>
            <p:ph type="title"/>
          </p:nvPr>
        </p:nvSpPr>
        <p:spPr/>
        <p:txBody>
          <a:bodyPr/>
          <a:lstStyle/>
          <a:p>
            <a:r>
              <a:rPr lang="de-DE" dirty="0"/>
              <a:t>Spring </a:t>
            </a:r>
            <a:r>
              <a:rPr lang="de-DE" dirty="0" err="1" smtClean="0"/>
              <a:t>Application</a:t>
            </a:r>
            <a:r>
              <a:rPr lang="de-DE" dirty="0" smtClean="0"/>
              <a:t> </a:t>
            </a:r>
            <a:r>
              <a:rPr lang="de-DE" dirty="0" err="1"/>
              <a:t>context</a:t>
            </a:r>
            <a:endParaRPr lang="de-DE" dirty="0"/>
          </a:p>
        </p:txBody>
      </p:sp>
      <p:sp>
        <p:nvSpPr>
          <p:cNvPr id="3" name="Rechteck 2"/>
          <p:cNvSpPr/>
          <p:nvPr/>
        </p:nvSpPr>
        <p:spPr>
          <a:xfrm>
            <a:off x="1478145" y="2087465"/>
            <a:ext cx="8920120" cy="3139321"/>
          </a:xfrm>
          <a:prstGeom prst="rect">
            <a:avLst/>
          </a:prstGeom>
        </p:spPr>
        <p:txBody>
          <a:bodyPr wrap="square">
            <a:spAutoFit/>
          </a:bodyPr>
          <a:lstStyle/>
          <a:p>
            <a:pPr marL="285750" indent="-285750">
              <a:buClr>
                <a:schemeClr val="accent1"/>
              </a:buClr>
              <a:buFont typeface="Wingdings" panose="05000000000000000000" pitchFamily="2" charset="2"/>
              <a:buChar char="§"/>
            </a:pPr>
            <a:r>
              <a:rPr lang="de-DE" b="1" dirty="0" err="1"/>
              <a:t>AnnotationConfigApplicationContext</a:t>
            </a:r>
            <a:r>
              <a:rPr lang="de-DE" dirty="0"/>
              <a:t>—Loads a Spring </a:t>
            </a:r>
            <a:r>
              <a:rPr lang="de-DE" dirty="0" err="1"/>
              <a:t>application</a:t>
            </a:r>
            <a:r>
              <a:rPr lang="de-DE" dirty="0"/>
              <a:t> </a:t>
            </a:r>
            <a:r>
              <a:rPr lang="de-DE" dirty="0" err="1"/>
              <a:t>context</a:t>
            </a:r>
            <a:r>
              <a:rPr lang="de-DE" dirty="0"/>
              <a:t> </a:t>
            </a:r>
            <a:r>
              <a:rPr lang="en-US" dirty="0"/>
              <a:t>from one or more Java-based configuration classes</a:t>
            </a:r>
          </a:p>
          <a:p>
            <a:pPr marL="285750" indent="-285750">
              <a:buClr>
                <a:schemeClr val="accent1"/>
              </a:buClr>
              <a:buFont typeface="Wingdings" panose="05000000000000000000" pitchFamily="2" charset="2"/>
              <a:buChar char="§"/>
            </a:pPr>
            <a:r>
              <a:rPr lang="de-DE" b="1" dirty="0" err="1"/>
              <a:t>AnnotationConfigWebApplicationContext</a:t>
            </a:r>
            <a:r>
              <a:rPr lang="de-DE" dirty="0"/>
              <a:t>—Loads a Spring web </a:t>
            </a:r>
            <a:r>
              <a:rPr lang="de-DE" dirty="0" err="1"/>
              <a:t>application</a:t>
            </a:r>
            <a:r>
              <a:rPr lang="de-DE" dirty="0"/>
              <a:t> </a:t>
            </a:r>
            <a:r>
              <a:rPr lang="en-US" dirty="0"/>
              <a:t>context from one or more Java-based configuration classes</a:t>
            </a:r>
          </a:p>
          <a:p>
            <a:pPr marL="285750" indent="-285750">
              <a:buClr>
                <a:schemeClr val="accent1"/>
              </a:buClr>
              <a:buFont typeface="Wingdings" panose="05000000000000000000" pitchFamily="2" charset="2"/>
              <a:buChar char="§"/>
            </a:pPr>
            <a:r>
              <a:rPr lang="en-US" b="1" dirty="0" err="1"/>
              <a:t>ClassPathXmlApplicationContex</a:t>
            </a:r>
            <a:r>
              <a:rPr lang="en-US" dirty="0" err="1"/>
              <a:t>t</a:t>
            </a:r>
            <a:r>
              <a:rPr lang="en-US" dirty="0"/>
              <a:t>—Loads a context definition from one or more XML files located in the </a:t>
            </a:r>
            <a:r>
              <a:rPr lang="en-US" dirty="0" err="1"/>
              <a:t>classpath</a:t>
            </a:r>
            <a:r>
              <a:rPr lang="en-US" dirty="0"/>
              <a:t>, treating context-definition files as </a:t>
            </a:r>
            <a:r>
              <a:rPr lang="en-US" dirty="0" err="1"/>
              <a:t>classpath</a:t>
            </a:r>
            <a:r>
              <a:rPr lang="en-US" dirty="0"/>
              <a:t> </a:t>
            </a:r>
            <a:r>
              <a:rPr lang="de-DE" dirty="0" err="1"/>
              <a:t>resources</a:t>
            </a:r>
            <a:endParaRPr lang="de-DE" dirty="0"/>
          </a:p>
          <a:p>
            <a:pPr marL="285750" indent="-285750">
              <a:buClr>
                <a:schemeClr val="accent1"/>
              </a:buClr>
              <a:buFont typeface="Wingdings" panose="05000000000000000000" pitchFamily="2" charset="2"/>
              <a:buChar char="§"/>
            </a:pPr>
            <a:r>
              <a:rPr lang="en-US" b="1" dirty="0" err="1"/>
              <a:t>FileSystemXmlApplicationContext</a:t>
            </a:r>
            <a:r>
              <a:rPr lang="en-US" dirty="0"/>
              <a:t>—Loads a context definition from one or more XML files in the filesystem</a:t>
            </a:r>
          </a:p>
          <a:p>
            <a:pPr marL="285750" indent="-285750">
              <a:buClr>
                <a:schemeClr val="accent1"/>
              </a:buClr>
              <a:buFont typeface="Wingdings" panose="05000000000000000000" pitchFamily="2" charset="2"/>
              <a:buChar char="§"/>
            </a:pPr>
            <a:r>
              <a:rPr lang="en-US" b="1" dirty="0" err="1"/>
              <a:t>XmlWebApplicationContext</a:t>
            </a:r>
            <a:r>
              <a:rPr lang="en-US" dirty="0"/>
              <a:t>—Loads context definitions from one or more XML files contained in a web application</a:t>
            </a:r>
          </a:p>
        </p:txBody>
      </p:sp>
    </p:spTree>
    <p:extLst>
      <p:ext uri="{BB962C8B-B14F-4D97-AF65-F5344CB8AC3E}">
        <p14:creationId xmlns:p14="http://schemas.microsoft.com/office/powerpoint/2010/main" val="64325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A1BC777F-9783-4E55-A353-A1C5D3E11BD1}"/>
              </a:ext>
            </a:extLst>
          </p:cNvPr>
          <p:cNvSpPr>
            <a:spLocks noGrp="1"/>
          </p:cNvSpPr>
          <p:nvPr>
            <p:ph type="title"/>
          </p:nvPr>
        </p:nvSpPr>
        <p:spPr>
          <a:xfrm>
            <a:off x="1295400" y="228725"/>
            <a:ext cx="9601200" cy="978869"/>
          </a:xfrm>
        </p:spPr>
        <p:txBody>
          <a:bodyPr/>
          <a:lstStyle/>
          <a:p>
            <a:r>
              <a:rPr lang="en-US" dirty="0"/>
              <a:t>A </a:t>
            </a:r>
            <a:r>
              <a:rPr lang="en-US" dirty="0" smtClean="0"/>
              <a:t>bean's life</a:t>
            </a:r>
            <a:endParaRPr lang="de-DE" dirty="0"/>
          </a:p>
        </p:txBody>
      </p:sp>
      <p:sp>
        <p:nvSpPr>
          <p:cNvPr id="3" name="Inhaltsplatzhalter 2">
            <a:extLst>
              <a:ext uri="{FF2B5EF4-FFF2-40B4-BE49-F238E27FC236}">
                <a16:creationId xmlns="" xmlns:a16="http://schemas.microsoft.com/office/drawing/2014/main" id="{4872C96F-16BF-4AAB-8ADF-1529D4DFFD16}"/>
              </a:ext>
            </a:extLst>
          </p:cNvPr>
          <p:cNvSpPr>
            <a:spLocks noGrp="1"/>
          </p:cNvSpPr>
          <p:nvPr>
            <p:ph idx="1"/>
          </p:nvPr>
        </p:nvSpPr>
        <p:spPr>
          <a:xfrm>
            <a:off x="1295400" y="1432291"/>
            <a:ext cx="9601200" cy="4358910"/>
          </a:xfrm>
        </p:spPr>
        <p:txBody>
          <a:bodyPr>
            <a:normAutofit/>
          </a:bodyPr>
          <a:lstStyle/>
          <a:p>
            <a:r>
              <a:rPr lang="en-US" b="1" dirty="0"/>
              <a:t>A bean goes through several steps between creation and destruction in the Spring container. Each step is an opportunity to customize how the bean is managed in Spring.</a:t>
            </a:r>
            <a:endParaRPr lang="de-DE"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8445" y="2328438"/>
            <a:ext cx="7372350" cy="381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909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E1228011-0303-4F95-B0C5-E360E3BD63BE}"/>
              </a:ext>
            </a:extLst>
          </p:cNvPr>
          <p:cNvSpPr>
            <a:spLocks noGrp="1"/>
          </p:cNvSpPr>
          <p:nvPr>
            <p:ph type="title"/>
          </p:nvPr>
        </p:nvSpPr>
        <p:spPr>
          <a:xfrm>
            <a:off x="1295400" y="422933"/>
            <a:ext cx="9601200" cy="562947"/>
          </a:xfrm>
        </p:spPr>
        <p:txBody>
          <a:bodyPr/>
          <a:lstStyle/>
          <a:p>
            <a:r>
              <a:rPr lang="de-DE" dirty="0"/>
              <a:t>Spring </a:t>
            </a:r>
            <a:r>
              <a:rPr lang="de-DE" dirty="0" err="1" smtClean="0"/>
              <a:t>modules</a:t>
            </a:r>
            <a:endParaRPr lang="de-DE" dirty="0"/>
          </a:p>
        </p:txBody>
      </p:sp>
      <p:sp>
        <p:nvSpPr>
          <p:cNvPr id="4" name="Inhaltsplatzhalter 3"/>
          <p:cNvSpPr>
            <a:spLocks noGrp="1"/>
          </p:cNvSpPr>
          <p:nvPr>
            <p:ph idx="1"/>
          </p:nvPr>
        </p:nvSpPr>
        <p:spPr/>
        <p:txBody>
          <a:bodyPr/>
          <a:lstStyle/>
          <a:p>
            <a:r>
              <a:rPr lang="en-US" b="1" dirty="0"/>
              <a:t>The Spring Framework is made up of six well-defined module categories.</a:t>
            </a:r>
            <a:endParaRPr lang="de-DE"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6042" y="1378089"/>
            <a:ext cx="6334125"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0172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352C056E-8CFB-48D9-A56A-7BB51A171C1A}"/>
              </a:ext>
            </a:extLst>
          </p:cNvPr>
          <p:cNvSpPr>
            <a:spLocks noGrp="1"/>
          </p:cNvSpPr>
          <p:nvPr>
            <p:ph type="title"/>
          </p:nvPr>
        </p:nvSpPr>
        <p:spPr/>
        <p:txBody>
          <a:bodyPr/>
          <a:lstStyle/>
          <a:p>
            <a:r>
              <a:rPr lang="de-DE" dirty="0"/>
              <a:t>The Spring </a:t>
            </a:r>
            <a:r>
              <a:rPr lang="de-DE" dirty="0" err="1" smtClean="0"/>
              <a:t>portfolio</a:t>
            </a:r>
            <a:endParaRPr lang="de-DE" dirty="0"/>
          </a:p>
        </p:txBody>
      </p:sp>
      <p:sp>
        <p:nvSpPr>
          <p:cNvPr id="3" name="Inhaltsplatzhalter 2">
            <a:extLst>
              <a:ext uri="{FF2B5EF4-FFF2-40B4-BE49-F238E27FC236}">
                <a16:creationId xmlns="" xmlns:a16="http://schemas.microsoft.com/office/drawing/2014/main" id="{C174D77A-AC48-4F67-81FB-5B98A2612A07}"/>
              </a:ext>
            </a:extLst>
          </p:cNvPr>
          <p:cNvSpPr>
            <a:spLocks noGrp="1"/>
          </p:cNvSpPr>
          <p:nvPr>
            <p:ph idx="1"/>
          </p:nvPr>
        </p:nvSpPr>
        <p:spPr>
          <a:xfrm>
            <a:off x="1333819" y="1905640"/>
            <a:ext cx="9849373" cy="4139133"/>
          </a:xfrm>
        </p:spPr>
        <p:txBody>
          <a:bodyPr>
            <a:normAutofit/>
          </a:bodyPr>
          <a:lstStyle/>
          <a:p>
            <a:r>
              <a:rPr lang="de-DE" b="1" dirty="0"/>
              <a:t>Spring Web Flow </a:t>
            </a:r>
            <a:r>
              <a:rPr lang="de-DE" dirty="0"/>
              <a:t>- </a:t>
            </a:r>
            <a:r>
              <a:rPr lang="de-DE" dirty="0" err="1"/>
              <a:t>Spring‘s</a:t>
            </a:r>
            <a:r>
              <a:rPr lang="de-DE" dirty="0"/>
              <a:t> </a:t>
            </a:r>
            <a:r>
              <a:rPr lang="de-DE" dirty="0" err="1"/>
              <a:t>core</a:t>
            </a:r>
            <a:r>
              <a:rPr lang="de-DE" dirty="0"/>
              <a:t> MVC Framework </a:t>
            </a:r>
            <a:r>
              <a:rPr lang="en-US" dirty="0"/>
              <a:t>to provide support for building </a:t>
            </a:r>
            <a:r>
              <a:rPr lang="de-DE" dirty="0" err="1"/>
              <a:t>conversational</a:t>
            </a:r>
            <a:r>
              <a:rPr lang="de-DE" dirty="0"/>
              <a:t>, </a:t>
            </a:r>
            <a:r>
              <a:rPr lang="de-DE" dirty="0" err="1"/>
              <a:t>flow-based</a:t>
            </a:r>
            <a:r>
              <a:rPr lang="de-DE" dirty="0"/>
              <a:t> web </a:t>
            </a:r>
            <a:r>
              <a:rPr lang="de-DE" dirty="0" err="1"/>
              <a:t>applications</a:t>
            </a:r>
            <a:endParaRPr lang="de-DE" dirty="0"/>
          </a:p>
          <a:p>
            <a:r>
              <a:rPr lang="de-DE" b="1" dirty="0"/>
              <a:t>Spring Web Services </a:t>
            </a:r>
            <a:r>
              <a:rPr lang="de-DE" dirty="0"/>
              <a:t>- </a:t>
            </a:r>
            <a:r>
              <a:rPr lang="en-US" dirty="0"/>
              <a:t>Spring Web Services offers a contract-first web services model where service implementations are written to satisfy the service contract (In Spring Core you can generate </a:t>
            </a:r>
            <a:r>
              <a:rPr lang="en-US" dirty="0" err="1"/>
              <a:t>Webservice</a:t>
            </a:r>
            <a:r>
              <a:rPr lang="en-US" dirty="0"/>
              <a:t> from Bean’s Interface – contract-last)</a:t>
            </a:r>
          </a:p>
          <a:p>
            <a:r>
              <a:rPr lang="en-US" b="1" dirty="0"/>
              <a:t>Spring Security </a:t>
            </a:r>
            <a:r>
              <a:rPr lang="en-US" dirty="0"/>
              <a:t>- </a:t>
            </a:r>
            <a:r>
              <a:rPr lang="de-DE" dirty="0" err="1"/>
              <a:t>Implemented</a:t>
            </a:r>
            <a:r>
              <a:rPr lang="de-DE" dirty="0"/>
              <a:t> </a:t>
            </a:r>
            <a:r>
              <a:rPr lang="de-DE" dirty="0" err="1"/>
              <a:t>using</a:t>
            </a:r>
            <a:r>
              <a:rPr lang="de-DE" dirty="0"/>
              <a:t> Spring AOP</a:t>
            </a:r>
          </a:p>
          <a:p>
            <a:r>
              <a:rPr lang="de-DE" b="1" dirty="0"/>
              <a:t>Spring Integration </a:t>
            </a:r>
            <a:r>
              <a:rPr lang="de-DE" dirty="0"/>
              <a:t>-  Spring </a:t>
            </a:r>
            <a:r>
              <a:rPr lang="en-US" dirty="0"/>
              <a:t>Integration offers implementations of several common integration patterns in </a:t>
            </a:r>
            <a:r>
              <a:rPr lang="de-DE" dirty="0" err="1"/>
              <a:t>Spring’s</a:t>
            </a:r>
            <a:r>
              <a:rPr lang="de-DE" dirty="0"/>
              <a:t> </a:t>
            </a:r>
            <a:r>
              <a:rPr lang="de-DE" dirty="0" err="1"/>
              <a:t>declarative</a:t>
            </a:r>
            <a:r>
              <a:rPr lang="de-DE" dirty="0"/>
              <a:t> style.</a:t>
            </a:r>
          </a:p>
          <a:p>
            <a:r>
              <a:rPr lang="de-DE" b="1" dirty="0"/>
              <a:t>Spring Batch, Spring Data </a:t>
            </a:r>
            <a:r>
              <a:rPr lang="de-DE" dirty="0"/>
              <a:t>(all </a:t>
            </a:r>
            <a:r>
              <a:rPr lang="de-DE" dirty="0" err="1"/>
              <a:t>kinds</a:t>
            </a:r>
            <a:r>
              <a:rPr lang="de-DE" dirty="0"/>
              <a:t> </a:t>
            </a:r>
            <a:r>
              <a:rPr lang="de-DE" dirty="0" err="1"/>
              <a:t>of</a:t>
            </a:r>
            <a:r>
              <a:rPr lang="de-DE" dirty="0"/>
              <a:t> </a:t>
            </a:r>
            <a:r>
              <a:rPr lang="de-DE" dirty="0" err="1"/>
              <a:t>databases</a:t>
            </a:r>
            <a:r>
              <a:rPr lang="de-DE" dirty="0"/>
              <a:t>, also </a:t>
            </a:r>
            <a:r>
              <a:rPr lang="de-DE" dirty="0" err="1"/>
              <a:t>NonSQL</a:t>
            </a:r>
            <a:r>
              <a:rPr lang="de-DE" dirty="0"/>
              <a:t>), </a:t>
            </a:r>
            <a:r>
              <a:rPr lang="de-DE" b="1" dirty="0"/>
              <a:t>Spring </a:t>
            </a:r>
            <a:r>
              <a:rPr lang="de-DE" b="1" dirty="0" err="1"/>
              <a:t>Social</a:t>
            </a:r>
            <a:r>
              <a:rPr lang="de-DE" b="1" dirty="0"/>
              <a:t> </a:t>
            </a:r>
            <a:r>
              <a:rPr lang="de-DE" dirty="0"/>
              <a:t>(Facebook, Twitter etc. via REST API), </a:t>
            </a:r>
            <a:r>
              <a:rPr lang="de-DE" b="1" dirty="0"/>
              <a:t>Spring Mobile </a:t>
            </a:r>
            <a:r>
              <a:rPr lang="de-DE" dirty="0"/>
              <a:t>(Extension </a:t>
            </a:r>
            <a:r>
              <a:rPr lang="de-DE" dirty="0" err="1"/>
              <a:t>to</a:t>
            </a:r>
            <a:r>
              <a:rPr lang="de-DE" dirty="0"/>
              <a:t> Spring MVC)</a:t>
            </a:r>
            <a:r>
              <a:rPr lang="de-DE" b="1" dirty="0"/>
              <a:t>, Spring </a:t>
            </a:r>
            <a:r>
              <a:rPr lang="de-DE" b="1" dirty="0" err="1"/>
              <a:t>for</a:t>
            </a:r>
            <a:r>
              <a:rPr lang="de-DE" b="1" dirty="0"/>
              <a:t> Android, Spring Boot</a:t>
            </a:r>
          </a:p>
        </p:txBody>
      </p:sp>
    </p:spTree>
    <p:extLst>
      <p:ext uri="{BB962C8B-B14F-4D97-AF65-F5344CB8AC3E}">
        <p14:creationId xmlns:p14="http://schemas.microsoft.com/office/powerpoint/2010/main" val="2481391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DC8D9A6D-51CD-46B1-BB67-DAC57C07F9DE}"/>
              </a:ext>
            </a:extLst>
          </p:cNvPr>
          <p:cNvSpPr>
            <a:spLocks noGrp="1"/>
          </p:cNvSpPr>
          <p:nvPr>
            <p:ph type="title"/>
          </p:nvPr>
        </p:nvSpPr>
        <p:spPr>
          <a:xfrm>
            <a:off x="1295400" y="503854"/>
            <a:ext cx="9601200" cy="754496"/>
          </a:xfrm>
        </p:spPr>
        <p:txBody>
          <a:bodyPr/>
          <a:lstStyle/>
          <a:p>
            <a:r>
              <a:rPr lang="de-DE" dirty="0" err="1"/>
              <a:t>Wiring</a:t>
            </a:r>
            <a:r>
              <a:rPr lang="de-DE" dirty="0"/>
              <a:t> </a:t>
            </a:r>
            <a:r>
              <a:rPr lang="de-DE" dirty="0" err="1"/>
              <a:t>beans</a:t>
            </a:r>
            <a:endParaRPr lang="de-DE" dirty="0"/>
          </a:p>
        </p:txBody>
      </p:sp>
      <p:sp>
        <p:nvSpPr>
          <p:cNvPr id="6" name="Content Placeholder 5">
            <a:extLst>
              <a:ext uri="{FF2B5EF4-FFF2-40B4-BE49-F238E27FC236}">
                <a16:creationId xmlns="" xmlns:a16="http://schemas.microsoft.com/office/drawing/2014/main" id="{7604EE4D-E820-418A-9564-D744ABC408D8}"/>
              </a:ext>
            </a:extLst>
          </p:cNvPr>
          <p:cNvSpPr>
            <a:spLocks noGrp="1"/>
          </p:cNvSpPr>
          <p:nvPr>
            <p:ph idx="1"/>
          </p:nvPr>
        </p:nvSpPr>
        <p:spPr>
          <a:xfrm>
            <a:off x="1295400" y="1451295"/>
            <a:ext cx="9601200" cy="4339905"/>
          </a:xfrm>
        </p:spPr>
        <p:txBody>
          <a:bodyPr/>
          <a:lstStyle/>
          <a:p>
            <a:pPr marL="0" indent="0">
              <a:buNone/>
            </a:pPr>
            <a:endParaRPr lang="de-DE" b="1" dirty="0"/>
          </a:p>
          <a:p>
            <a:pPr marL="0" indent="0">
              <a:buNone/>
            </a:pPr>
            <a:r>
              <a:rPr lang="de-DE" b="1" dirty="0" err="1"/>
              <a:t>Spring‘s</a:t>
            </a:r>
            <a:r>
              <a:rPr lang="de-DE" b="1" dirty="0"/>
              <a:t> </a:t>
            </a:r>
            <a:r>
              <a:rPr lang="de-DE" b="1" dirty="0" err="1"/>
              <a:t>configuration</a:t>
            </a:r>
            <a:r>
              <a:rPr lang="de-DE" b="1" dirty="0"/>
              <a:t> </a:t>
            </a:r>
            <a:r>
              <a:rPr lang="de-DE" b="1" dirty="0" err="1"/>
              <a:t>options</a:t>
            </a:r>
            <a:endParaRPr lang="de-DE" b="1" dirty="0"/>
          </a:p>
          <a:p>
            <a:r>
              <a:rPr lang="de-DE" dirty="0"/>
              <a:t>Explicit </a:t>
            </a:r>
            <a:r>
              <a:rPr lang="de-DE" dirty="0" err="1"/>
              <a:t>configuration</a:t>
            </a:r>
            <a:r>
              <a:rPr lang="de-DE" dirty="0"/>
              <a:t> in XML</a:t>
            </a:r>
          </a:p>
          <a:p>
            <a:r>
              <a:rPr lang="de-DE" dirty="0"/>
              <a:t>Explicit </a:t>
            </a:r>
            <a:r>
              <a:rPr lang="de-DE" dirty="0" err="1"/>
              <a:t>configuration</a:t>
            </a:r>
            <a:r>
              <a:rPr lang="de-DE" dirty="0"/>
              <a:t> in Java</a:t>
            </a:r>
          </a:p>
          <a:p>
            <a:r>
              <a:rPr lang="en-US" dirty="0"/>
              <a:t>Implicit bean discovery and automatic wiring</a:t>
            </a:r>
          </a:p>
          <a:p>
            <a:pPr lvl="1"/>
            <a:r>
              <a:rPr lang="en-US" i="1" dirty="0"/>
              <a:t>Component scanning—Spring automatically discovers beans to be created in the </a:t>
            </a:r>
            <a:r>
              <a:rPr lang="de-DE" dirty="0" err="1"/>
              <a:t>application</a:t>
            </a:r>
            <a:r>
              <a:rPr lang="de-DE" dirty="0"/>
              <a:t> </a:t>
            </a:r>
            <a:r>
              <a:rPr lang="de-DE" dirty="0" err="1"/>
              <a:t>context</a:t>
            </a:r>
            <a:r>
              <a:rPr lang="de-DE" dirty="0"/>
              <a:t>. </a:t>
            </a:r>
          </a:p>
          <a:p>
            <a:pPr lvl="1"/>
            <a:r>
              <a:rPr lang="en-US" i="1" dirty="0" err="1"/>
              <a:t>Autowiring</a:t>
            </a:r>
            <a:r>
              <a:rPr lang="en-US" i="1" dirty="0"/>
              <a:t>—Spring automatically satisfies bean dependencies. </a:t>
            </a:r>
            <a:endParaRPr lang="en-US" dirty="0"/>
          </a:p>
        </p:txBody>
      </p:sp>
    </p:spTree>
    <p:extLst>
      <p:ext uri="{BB962C8B-B14F-4D97-AF65-F5344CB8AC3E}">
        <p14:creationId xmlns:p14="http://schemas.microsoft.com/office/powerpoint/2010/main" val="2318742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7EFB59AA-3584-44C3-A500-8EA7BF1A9677}"/>
              </a:ext>
            </a:extLst>
          </p:cNvPr>
          <p:cNvSpPr>
            <a:spLocks noGrp="1"/>
          </p:cNvSpPr>
          <p:nvPr>
            <p:ph type="title"/>
          </p:nvPr>
        </p:nvSpPr>
        <p:spPr>
          <a:xfrm>
            <a:off x="1295400" y="196357"/>
            <a:ext cx="9601200" cy="978869"/>
          </a:xfrm>
        </p:spPr>
        <p:txBody>
          <a:bodyPr/>
          <a:lstStyle/>
          <a:p>
            <a:r>
              <a:rPr lang="de-DE" dirty="0" err="1"/>
              <a:t>Creating</a:t>
            </a:r>
            <a:r>
              <a:rPr lang="de-DE" dirty="0"/>
              <a:t> </a:t>
            </a:r>
            <a:r>
              <a:rPr lang="de-DE" dirty="0" err="1"/>
              <a:t>discoverable</a:t>
            </a:r>
            <a:r>
              <a:rPr lang="de-DE" dirty="0"/>
              <a:t> </a:t>
            </a:r>
            <a:r>
              <a:rPr lang="de-DE" dirty="0" err="1"/>
              <a:t>beans</a:t>
            </a:r>
            <a:endParaRPr lang="de-DE" dirty="0"/>
          </a:p>
        </p:txBody>
      </p:sp>
      <p:sp>
        <p:nvSpPr>
          <p:cNvPr id="4" name="Textfeld 3"/>
          <p:cNvSpPr txBox="1"/>
          <p:nvPr/>
        </p:nvSpPr>
        <p:spPr>
          <a:xfrm>
            <a:off x="1327093" y="1151047"/>
            <a:ext cx="5195088" cy="2862322"/>
          </a:xfrm>
          <a:prstGeom prst="rect">
            <a:avLst/>
          </a:prstGeom>
          <a:noFill/>
        </p:spPr>
        <p:txBody>
          <a:bodyPr wrap="square" rtlCol="0">
            <a:spAutoFit/>
          </a:bodyPr>
          <a:lstStyle/>
          <a:p>
            <a:r>
              <a:rPr lang="de-DE" dirty="0" err="1"/>
              <a:t>To</a:t>
            </a:r>
            <a:r>
              <a:rPr lang="de-DE" dirty="0"/>
              <a:t> </a:t>
            </a:r>
            <a:r>
              <a:rPr lang="de-DE" dirty="0" err="1"/>
              <a:t>enable</a:t>
            </a:r>
            <a:r>
              <a:rPr lang="de-DE" dirty="0"/>
              <a:t> </a:t>
            </a:r>
            <a:r>
              <a:rPr lang="de-DE" dirty="0" err="1"/>
              <a:t>component</a:t>
            </a:r>
            <a:r>
              <a:rPr lang="de-DE" dirty="0"/>
              <a:t> </a:t>
            </a:r>
            <a:r>
              <a:rPr lang="de-DE" dirty="0" err="1"/>
              <a:t>scanning</a:t>
            </a:r>
            <a:r>
              <a:rPr lang="de-DE" dirty="0"/>
              <a:t>, </a:t>
            </a:r>
            <a:r>
              <a:rPr lang="de-DE" dirty="0" err="1"/>
              <a:t>you</a:t>
            </a:r>
            <a:r>
              <a:rPr lang="de-DE" dirty="0"/>
              <a:t> </a:t>
            </a:r>
            <a:r>
              <a:rPr lang="de-DE" dirty="0" err="1"/>
              <a:t>can</a:t>
            </a:r>
            <a:r>
              <a:rPr lang="de-DE" dirty="0"/>
              <a:t> </a:t>
            </a:r>
            <a:endParaRPr lang="de-DE" dirty="0" smtClean="0"/>
          </a:p>
          <a:p>
            <a:endParaRPr lang="de-DE" dirty="0"/>
          </a:p>
          <a:p>
            <a:pPr marL="285750" indent="-285750">
              <a:buClr>
                <a:schemeClr val="accent1"/>
              </a:buClr>
              <a:buFont typeface="Wingdings" panose="05000000000000000000" pitchFamily="2" charset="2"/>
              <a:buChar char="§"/>
            </a:pPr>
            <a:r>
              <a:rPr lang="de-DE" dirty="0" err="1"/>
              <a:t>define</a:t>
            </a:r>
            <a:r>
              <a:rPr lang="de-DE" dirty="0"/>
              <a:t> a </a:t>
            </a:r>
            <a:r>
              <a:rPr lang="de-DE" dirty="0" err="1"/>
              <a:t>configuration</a:t>
            </a:r>
            <a:r>
              <a:rPr lang="de-DE" dirty="0"/>
              <a:t> </a:t>
            </a:r>
            <a:r>
              <a:rPr lang="de-DE" dirty="0" err="1"/>
              <a:t>class</a:t>
            </a:r>
            <a:r>
              <a:rPr lang="de-DE" dirty="0"/>
              <a:t> </a:t>
            </a:r>
            <a:r>
              <a:rPr lang="de-DE" dirty="0" err="1"/>
              <a:t>without</a:t>
            </a:r>
            <a:r>
              <a:rPr lang="de-DE" dirty="0"/>
              <a:t> </a:t>
            </a:r>
            <a:r>
              <a:rPr lang="de-DE" dirty="0" err="1"/>
              <a:t>any</a:t>
            </a:r>
            <a:r>
              <a:rPr lang="de-DE" dirty="0"/>
              <a:t> </a:t>
            </a:r>
            <a:r>
              <a:rPr lang="de-DE" dirty="0" err="1"/>
              <a:t>bean</a:t>
            </a:r>
            <a:r>
              <a:rPr lang="de-DE" dirty="0"/>
              <a:t> </a:t>
            </a:r>
            <a:r>
              <a:rPr lang="de-DE" dirty="0" err="1"/>
              <a:t>with</a:t>
            </a:r>
            <a:r>
              <a:rPr lang="de-DE" dirty="0"/>
              <a:t> @</a:t>
            </a:r>
            <a:r>
              <a:rPr lang="de-DE" dirty="0" err="1"/>
              <a:t>Configuration</a:t>
            </a:r>
            <a:r>
              <a:rPr lang="de-DE" dirty="0"/>
              <a:t> </a:t>
            </a:r>
            <a:r>
              <a:rPr lang="de-DE" dirty="0" err="1"/>
              <a:t>and</a:t>
            </a:r>
            <a:r>
              <a:rPr lang="de-DE" dirty="0"/>
              <a:t> @</a:t>
            </a:r>
            <a:r>
              <a:rPr lang="de-DE" dirty="0" err="1"/>
              <a:t>ComponentScan</a:t>
            </a:r>
            <a:r>
              <a:rPr lang="de-DE" dirty="0"/>
              <a:t> </a:t>
            </a:r>
            <a:r>
              <a:rPr lang="de-DE" dirty="0" err="1"/>
              <a:t>annotation</a:t>
            </a:r>
            <a:r>
              <a:rPr lang="de-DE" dirty="0"/>
              <a:t> in </a:t>
            </a:r>
            <a:r>
              <a:rPr lang="de-DE" dirty="0" err="1"/>
              <a:t>the</a:t>
            </a:r>
            <a:r>
              <a:rPr lang="de-DE" dirty="0"/>
              <a:t> same </a:t>
            </a:r>
            <a:r>
              <a:rPr lang="de-DE" dirty="0" err="1"/>
              <a:t>package</a:t>
            </a:r>
            <a:r>
              <a:rPr lang="de-DE" dirty="0"/>
              <a:t> </a:t>
            </a:r>
            <a:r>
              <a:rPr lang="de-DE" dirty="0" err="1"/>
              <a:t>as</a:t>
            </a:r>
            <a:r>
              <a:rPr lang="de-DE" dirty="0"/>
              <a:t> </a:t>
            </a:r>
            <a:r>
              <a:rPr lang="de-DE" dirty="0" err="1"/>
              <a:t>the</a:t>
            </a:r>
            <a:r>
              <a:rPr lang="de-DE" dirty="0"/>
              <a:t> </a:t>
            </a:r>
            <a:r>
              <a:rPr lang="de-DE" dirty="0" err="1"/>
              <a:t>beans</a:t>
            </a:r>
            <a:endParaRPr lang="de-DE" dirty="0"/>
          </a:p>
          <a:p>
            <a:pPr>
              <a:buClr>
                <a:schemeClr val="accent1"/>
              </a:buClr>
            </a:pPr>
            <a:endParaRPr lang="de-DE" dirty="0"/>
          </a:p>
          <a:p>
            <a:pPr marL="285750" indent="-285750">
              <a:buClr>
                <a:schemeClr val="accent1"/>
              </a:buClr>
              <a:buFont typeface="Wingdings" panose="05000000000000000000" pitchFamily="2" charset="2"/>
              <a:buChar char="§"/>
            </a:pPr>
            <a:r>
              <a:rPr lang="de-DE" dirty="0" err="1"/>
              <a:t>You</a:t>
            </a:r>
            <a:r>
              <a:rPr lang="de-DE" dirty="0"/>
              <a:t> </a:t>
            </a:r>
            <a:r>
              <a:rPr lang="de-DE" dirty="0" err="1"/>
              <a:t>can</a:t>
            </a:r>
            <a:r>
              <a:rPr lang="de-DE" dirty="0"/>
              <a:t> </a:t>
            </a:r>
            <a:r>
              <a:rPr lang="de-DE" dirty="0" err="1"/>
              <a:t>use</a:t>
            </a:r>
            <a:r>
              <a:rPr lang="de-DE" dirty="0"/>
              <a:t> a XML </a:t>
            </a:r>
            <a:r>
              <a:rPr lang="de-DE" dirty="0" err="1"/>
              <a:t>configuration</a:t>
            </a:r>
            <a:endParaRPr lang="de-DE" dirty="0"/>
          </a:p>
          <a:p>
            <a:pPr marL="285750" indent="-285750">
              <a:buClr>
                <a:schemeClr val="accent1"/>
              </a:buClr>
              <a:buFont typeface="Wingdings" panose="05000000000000000000" pitchFamily="2" charset="2"/>
              <a:buChar char="§"/>
            </a:pPr>
            <a:endParaRPr lang="de-DE" dirty="0"/>
          </a:p>
          <a:p>
            <a:endParaRPr lang="de-DE" dirty="0"/>
          </a:p>
          <a:p>
            <a:endParaRPr lang="de-DE"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125" y="1552630"/>
            <a:ext cx="4182360" cy="1145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258" y="3398401"/>
            <a:ext cx="5057944" cy="1824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Pfeil nach rechts 4"/>
          <p:cNvSpPr/>
          <p:nvPr/>
        </p:nvSpPr>
        <p:spPr>
          <a:xfrm>
            <a:off x="6376524" y="1893536"/>
            <a:ext cx="315589" cy="153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Pfeil nach unten 5"/>
          <p:cNvSpPr/>
          <p:nvPr/>
        </p:nvSpPr>
        <p:spPr>
          <a:xfrm>
            <a:off x="2654188" y="3158164"/>
            <a:ext cx="129472" cy="2829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597" y="3813836"/>
            <a:ext cx="5323416" cy="2277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feld 7"/>
          <p:cNvSpPr txBox="1"/>
          <p:nvPr/>
        </p:nvSpPr>
        <p:spPr>
          <a:xfrm>
            <a:off x="6125670" y="3444504"/>
            <a:ext cx="5638082" cy="369332"/>
          </a:xfrm>
          <a:prstGeom prst="rect">
            <a:avLst/>
          </a:prstGeom>
          <a:noFill/>
        </p:spPr>
        <p:txBody>
          <a:bodyPr wrap="none" rtlCol="0">
            <a:spAutoFit/>
          </a:bodyPr>
          <a:lstStyle/>
          <a:p>
            <a:r>
              <a:rPr lang="de-DE" dirty="0"/>
              <a:t>@</a:t>
            </a:r>
            <a:r>
              <a:rPr lang="de-DE" dirty="0" err="1"/>
              <a:t>Component</a:t>
            </a:r>
            <a:r>
              <a:rPr lang="de-DE" dirty="0"/>
              <a:t> </a:t>
            </a:r>
            <a:r>
              <a:rPr lang="de-DE" dirty="0" err="1"/>
              <a:t>SgtPeppers</a:t>
            </a:r>
            <a:r>
              <a:rPr lang="de-DE" dirty="0"/>
              <a:t> </a:t>
            </a:r>
            <a:r>
              <a:rPr lang="de-DE" dirty="0" err="1"/>
              <a:t>is</a:t>
            </a:r>
            <a:r>
              <a:rPr lang="de-DE" dirty="0"/>
              <a:t> a </a:t>
            </a:r>
            <a:r>
              <a:rPr lang="de-DE" dirty="0" err="1"/>
              <a:t>bean</a:t>
            </a:r>
            <a:r>
              <a:rPr lang="de-DE" dirty="0"/>
              <a:t> </a:t>
            </a:r>
            <a:r>
              <a:rPr lang="de-DE" dirty="0" err="1"/>
              <a:t>to</a:t>
            </a:r>
            <a:r>
              <a:rPr lang="de-DE" dirty="0"/>
              <a:t> </a:t>
            </a:r>
            <a:r>
              <a:rPr lang="de-DE" dirty="0" err="1"/>
              <a:t>be</a:t>
            </a:r>
            <a:r>
              <a:rPr lang="de-DE" dirty="0"/>
              <a:t> </a:t>
            </a:r>
            <a:r>
              <a:rPr lang="de-DE" dirty="0" err="1"/>
              <a:t>discovered</a:t>
            </a:r>
            <a:endParaRPr lang="de-DE" dirty="0"/>
          </a:p>
        </p:txBody>
      </p:sp>
    </p:spTree>
    <p:extLst>
      <p:ext uri="{BB962C8B-B14F-4D97-AF65-F5344CB8AC3E}">
        <p14:creationId xmlns:p14="http://schemas.microsoft.com/office/powerpoint/2010/main" val="2451848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7EFB59AA-3584-44C3-A500-8EA7BF1A9677}"/>
              </a:ext>
            </a:extLst>
          </p:cNvPr>
          <p:cNvSpPr>
            <a:spLocks noGrp="1"/>
          </p:cNvSpPr>
          <p:nvPr>
            <p:ph type="title"/>
          </p:nvPr>
        </p:nvSpPr>
        <p:spPr>
          <a:xfrm>
            <a:off x="1295400" y="261093"/>
            <a:ext cx="9601200" cy="978869"/>
          </a:xfrm>
        </p:spPr>
        <p:txBody>
          <a:bodyPr/>
          <a:lstStyle/>
          <a:p>
            <a:r>
              <a:rPr lang="en-US" dirty="0"/>
              <a:t>Annotating beans to be automatically wired</a:t>
            </a:r>
            <a:endParaRPr lang="de-DE"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588" y="1683141"/>
            <a:ext cx="5685648" cy="3081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5000877" y="3010233"/>
            <a:ext cx="6554549" cy="2308324"/>
          </a:xfrm>
          <a:prstGeom prst="rect">
            <a:avLst/>
          </a:prstGeom>
          <a:noFill/>
        </p:spPr>
        <p:txBody>
          <a:bodyPr wrap="square" rtlCol="0">
            <a:spAutoFit/>
          </a:bodyPr>
          <a:lstStyle/>
          <a:p>
            <a:r>
              <a:rPr lang="en-US" b="1" dirty="0"/>
              <a:t>@</a:t>
            </a:r>
            <a:r>
              <a:rPr lang="en-US" b="1" dirty="0" err="1"/>
              <a:t>Autowired</a:t>
            </a:r>
            <a:r>
              <a:rPr lang="en-US" dirty="0"/>
              <a:t>: Whether it’s a constructor, a setter method, or any other method, Spring will attempt to satisfy the dependency expressed in the method’s parameters. Assuming that one and only one bean matches, that bean will be wired in.  If there are no matching beans, Spring will throw an exception as the application context is being created. To avoid that exception, you can set the required attribute</a:t>
            </a:r>
          </a:p>
          <a:p>
            <a:r>
              <a:rPr lang="de-DE" dirty="0"/>
              <a:t>on @</a:t>
            </a:r>
            <a:r>
              <a:rPr lang="de-DE" dirty="0" err="1"/>
              <a:t>Autowired</a:t>
            </a:r>
            <a:r>
              <a:rPr lang="de-DE" dirty="0"/>
              <a:t> </a:t>
            </a:r>
            <a:r>
              <a:rPr lang="de-DE" dirty="0" err="1"/>
              <a:t>to</a:t>
            </a:r>
            <a:r>
              <a:rPr lang="de-DE" dirty="0"/>
              <a:t> </a:t>
            </a:r>
            <a:r>
              <a:rPr lang="de-DE" dirty="0" err="1"/>
              <a:t>false</a:t>
            </a:r>
            <a:r>
              <a:rPr lang="de-DE" dirty="0"/>
              <a:t>:</a:t>
            </a:r>
          </a:p>
        </p:txBody>
      </p:sp>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6832" y="5244737"/>
            <a:ext cx="2777549" cy="680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8915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ln>
            <a:noFill/>
          </a:ln>
        </p:spPr>
        <p:txBody>
          <a:bodyPr/>
          <a:lstStyle/>
          <a:p>
            <a:r>
              <a:rPr lang="de-DE" dirty="0"/>
              <a:t>1. Core Spring: </a:t>
            </a:r>
            <a:r>
              <a:rPr lang="de-DE" dirty="0" err="1"/>
              <a:t>Introduction</a:t>
            </a:r>
            <a:endParaRPr lang="de-DE"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0821" y="1834381"/>
            <a:ext cx="6454907" cy="3698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3802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Annotating beans to be automatically wired</a:t>
            </a:r>
            <a:endParaRPr lang="de-DE" dirty="0"/>
          </a:p>
        </p:txBody>
      </p:sp>
      <p:sp>
        <p:nvSpPr>
          <p:cNvPr id="3" name="Inhaltsplatzhalter 2"/>
          <p:cNvSpPr>
            <a:spLocks noGrp="1"/>
          </p:cNvSpPr>
          <p:nvPr>
            <p:ph idx="1"/>
          </p:nvPr>
        </p:nvSpPr>
        <p:spPr/>
        <p:txBody>
          <a:bodyPr/>
          <a:lstStyle/>
          <a:p>
            <a:r>
              <a:rPr lang="en-US" dirty="0"/>
              <a:t>@</a:t>
            </a:r>
            <a:r>
              <a:rPr lang="en-US" dirty="0" err="1"/>
              <a:t>Autowired</a:t>
            </a:r>
            <a:r>
              <a:rPr lang="en-US" dirty="0"/>
              <a:t> is a Spring-specific annotation. If it troubles you to be scattering Spring-specific annotations throughout your code for </a:t>
            </a:r>
            <a:r>
              <a:rPr lang="en-US" dirty="0" err="1"/>
              <a:t>autowiring</a:t>
            </a:r>
            <a:r>
              <a:rPr lang="en-US" dirty="0"/>
              <a:t>, you might consider using the @Inject annotation instead:</a:t>
            </a:r>
          </a:p>
          <a:p>
            <a:r>
              <a:rPr lang="en-US" dirty="0" smtClean="0"/>
              <a:t>@</a:t>
            </a:r>
            <a:r>
              <a:rPr lang="en-US" dirty="0"/>
              <a:t>Inject comes from the Java </a:t>
            </a:r>
            <a:r>
              <a:rPr lang="en-US" dirty="0" smtClean="0"/>
              <a:t>Dependency</a:t>
            </a:r>
            <a:br>
              <a:rPr lang="en-US" dirty="0" smtClean="0"/>
            </a:br>
            <a:r>
              <a:rPr lang="en-US" dirty="0" smtClean="0"/>
              <a:t>Injection </a:t>
            </a:r>
            <a:r>
              <a:rPr lang="en-US" dirty="0"/>
              <a:t>specification</a:t>
            </a:r>
          </a:p>
          <a:p>
            <a:r>
              <a:rPr lang="en-US" dirty="0"/>
              <a:t>Although there are some subtle </a:t>
            </a:r>
            <a:r>
              <a:rPr lang="en-US" dirty="0" smtClean="0"/>
              <a:t>differences</a:t>
            </a:r>
            <a:br>
              <a:rPr lang="en-US" dirty="0" smtClean="0"/>
            </a:br>
            <a:r>
              <a:rPr lang="en-US" dirty="0" smtClean="0"/>
              <a:t>between </a:t>
            </a:r>
            <a:r>
              <a:rPr lang="en-US" dirty="0"/>
              <a:t>@Inject and @</a:t>
            </a:r>
            <a:r>
              <a:rPr lang="en-US" dirty="0" err="1"/>
              <a:t>Autowired</a:t>
            </a:r>
            <a:r>
              <a:rPr lang="en-US" dirty="0"/>
              <a:t>, </a:t>
            </a:r>
            <a:r>
              <a:rPr lang="en-US" dirty="0" smtClean="0"/>
              <a:t>they are</a:t>
            </a:r>
            <a:br>
              <a:rPr lang="en-US" dirty="0" smtClean="0"/>
            </a:br>
            <a:r>
              <a:rPr lang="en-US" dirty="0" smtClean="0"/>
              <a:t>interchangeable </a:t>
            </a:r>
            <a:r>
              <a:rPr lang="en-US" dirty="0"/>
              <a:t>in many cases.</a:t>
            </a:r>
            <a:endParaRPr lang="de-DE"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9546" y="3017950"/>
            <a:ext cx="3457575" cy="282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71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95400" y="188265"/>
            <a:ext cx="9601200" cy="978869"/>
          </a:xfrm>
        </p:spPr>
        <p:txBody>
          <a:bodyPr/>
          <a:lstStyle/>
          <a:p>
            <a:r>
              <a:rPr lang="de-DE" dirty="0" err="1"/>
              <a:t>Wiring</a:t>
            </a:r>
            <a:r>
              <a:rPr lang="de-DE" dirty="0"/>
              <a:t> </a:t>
            </a:r>
            <a:r>
              <a:rPr lang="de-DE" dirty="0" err="1"/>
              <a:t>beans</a:t>
            </a:r>
            <a:r>
              <a:rPr lang="de-DE" dirty="0"/>
              <a:t> </a:t>
            </a:r>
            <a:r>
              <a:rPr lang="de-DE" dirty="0" err="1"/>
              <a:t>with</a:t>
            </a:r>
            <a:r>
              <a:rPr lang="de-DE" dirty="0"/>
              <a:t> Java</a:t>
            </a:r>
          </a:p>
        </p:txBody>
      </p:sp>
      <p:sp>
        <p:nvSpPr>
          <p:cNvPr id="3" name="Inhaltsplatzhalter 2"/>
          <p:cNvSpPr>
            <a:spLocks noGrp="1"/>
          </p:cNvSpPr>
          <p:nvPr>
            <p:ph idx="1"/>
          </p:nvPr>
        </p:nvSpPr>
        <p:spPr>
          <a:xfrm>
            <a:off x="1279216" y="1454581"/>
            <a:ext cx="9601200" cy="4037215"/>
          </a:xfrm>
        </p:spPr>
        <p:txBody>
          <a:bodyPr/>
          <a:lstStyle/>
          <a:p>
            <a:pPr marL="457200" indent="-457200">
              <a:buFont typeface="+mj-lt"/>
              <a:buAutoNum type="arabicPeriod"/>
            </a:pPr>
            <a:r>
              <a:rPr lang="de-DE" dirty="0" err="1"/>
              <a:t>Creating</a:t>
            </a:r>
            <a:r>
              <a:rPr lang="de-DE" dirty="0"/>
              <a:t> a </a:t>
            </a:r>
            <a:r>
              <a:rPr lang="de-DE" dirty="0" err="1"/>
              <a:t>configuration</a:t>
            </a:r>
            <a:r>
              <a:rPr lang="de-DE" dirty="0"/>
              <a:t> Class</a:t>
            </a:r>
          </a:p>
          <a:p>
            <a:pPr marL="457200" indent="-457200">
              <a:buFont typeface="+mj-lt"/>
              <a:buAutoNum type="arabicPeriod"/>
            </a:pPr>
            <a:endParaRPr lang="de-DE" dirty="0"/>
          </a:p>
          <a:p>
            <a:pPr marL="457200" indent="-457200">
              <a:buFont typeface="+mj-lt"/>
              <a:buAutoNum type="arabicPeriod"/>
            </a:pPr>
            <a:endParaRPr lang="de-DE" dirty="0"/>
          </a:p>
          <a:p>
            <a:pPr marL="457200" indent="-457200">
              <a:buFont typeface="+mj-lt"/>
              <a:buAutoNum type="arabicPeriod"/>
            </a:pPr>
            <a:r>
              <a:rPr lang="de-DE" dirty="0" err="1"/>
              <a:t>Declaring</a:t>
            </a:r>
            <a:r>
              <a:rPr lang="de-DE" dirty="0"/>
              <a:t> a simple Bean</a:t>
            </a:r>
          </a:p>
          <a:p>
            <a:pPr marL="457200" indent="-457200">
              <a:buFont typeface="+mj-lt"/>
              <a:buAutoNum type="arabicPeriod"/>
            </a:pPr>
            <a:endParaRPr lang="de-DE" dirty="0"/>
          </a:p>
          <a:p>
            <a:pPr marL="457200" indent="-457200">
              <a:buFont typeface="+mj-lt"/>
              <a:buAutoNum type="arabicPeriod"/>
            </a:pPr>
            <a:endParaRPr lang="de-DE" dirty="0"/>
          </a:p>
          <a:p>
            <a:pPr marL="457200" indent="-457200">
              <a:buFont typeface="+mj-lt"/>
              <a:buAutoNum type="arabicPeriod"/>
            </a:pPr>
            <a:r>
              <a:rPr lang="de-DE" dirty="0" err="1"/>
              <a:t>Injecting</a:t>
            </a:r>
            <a:r>
              <a:rPr lang="de-DE" dirty="0"/>
              <a:t> </a:t>
            </a:r>
            <a:r>
              <a:rPr lang="de-DE" dirty="0" err="1" smtClean="0"/>
              <a:t>with</a:t>
            </a:r>
            <a:r>
              <a:rPr lang="de-DE" dirty="0" smtClean="0"/>
              <a:t> </a:t>
            </a:r>
            <a:r>
              <a:rPr lang="de-DE" dirty="0" err="1"/>
              <a:t>JavaConfig</a:t>
            </a:r>
            <a:endParaRPr lang="de-DE"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2291" y="1876004"/>
            <a:ext cx="5553075"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2291" y="3412606"/>
            <a:ext cx="319087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2291" y="5117159"/>
            <a:ext cx="4876800"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472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Wiring</a:t>
            </a:r>
            <a:r>
              <a:rPr lang="de-DE" dirty="0"/>
              <a:t> </a:t>
            </a:r>
            <a:r>
              <a:rPr lang="de-DE" dirty="0" err="1"/>
              <a:t>beans</a:t>
            </a:r>
            <a:r>
              <a:rPr lang="de-DE" dirty="0"/>
              <a:t> </a:t>
            </a:r>
            <a:r>
              <a:rPr lang="de-DE" dirty="0" err="1"/>
              <a:t>with</a:t>
            </a:r>
            <a:r>
              <a:rPr lang="de-DE" dirty="0"/>
              <a:t> XML</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651" y="2112357"/>
            <a:ext cx="5625862" cy="1766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Inhaltsplatzhalter 2"/>
          <p:cNvSpPr>
            <a:spLocks noGrp="1"/>
          </p:cNvSpPr>
          <p:nvPr>
            <p:ph idx="1"/>
          </p:nvPr>
        </p:nvSpPr>
        <p:spPr/>
        <p:txBody>
          <a:bodyPr/>
          <a:lstStyle/>
          <a:p>
            <a:pPr marL="457200" indent="-457200">
              <a:buFont typeface="+mj-lt"/>
              <a:buAutoNum type="arabicPeriod"/>
            </a:pPr>
            <a:r>
              <a:rPr lang="en-US" b="1" dirty="0"/>
              <a:t>Creating an XML configuration </a:t>
            </a:r>
            <a:r>
              <a:rPr lang="en-US" b="1" dirty="0" smtClean="0"/>
              <a:t>specification</a:t>
            </a:r>
            <a:br>
              <a:rPr lang="en-US" b="1" dirty="0" smtClean="0"/>
            </a:br>
            <a:r>
              <a:rPr lang="en-US" b="1" dirty="0" smtClean="0"/>
              <a:t>(use </a:t>
            </a:r>
            <a:r>
              <a:rPr lang="en-US" b="1" dirty="0"/>
              <a:t>Spring Tool Suite)</a:t>
            </a:r>
          </a:p>
          <a:p>
            <a:pPr marL="457200" indent="-457200">
              <a:buFont typeface="+mj-lt"/>
              <a:buAutoNum type="arabicPeriod"/>
            </a:pPr>
            <a:endParaRPr lang="en-US" b="1" dirty="0"/>
          </a:p>
          <a:p>
            <a:pPr marL="457200" indent="-457200">
              <a:buFont typeface="+mj-lt"/>
              <a:buAutoNum type="arabicPeriod"/>
            </a:pPr>
            <a:endParaRPr lang="en-US" b="1" dirty="0"/>
          </a:p>
          <a:p>
            <a:pPr marL="457200" indent="-457200">
              <a:buFont typeface="+mj-lt"/>
              <a:buAutoNum type="arabicPeriod"/>
            </a:pPr>
            <a:r>
              <a:rPr lang="de-DE" b="1" dirty="0" err="1"/>
              <a:t>Declaring</a:t>
            </a:r>
            <a:r>
              <a:rPr lang="de-DE" b="1" dirty="0"/>
              <a:t> a simple &lt;</a:t>
            </a:r>
            <a:r>
              <a:rPr lang="de-DE" b="1" dirty="0" err="1"/>
              <a:t>bean</a:t>
            </a:r>
            <a:r>
              <a:rPr lang="de-DE" b="1" dirty="0"/>
              <a:t>&gt; </a:t>
            </a:r>
            <a:r>
              <a:rPr lang="de-DE" b="1" dirty="0" smtClean="0"/>
              <a:t>(</a:t>
            </a:r>
            <a:r>
              <a:rPr lang="de-DE" b="1" dirty="0" err="1" smtClean="0"/>
              <a:t>no</a:t>
            </a:r>
            <a:r>
              <a:rPr lang="de-DE" b="1" dirty="0" smtClean="0"/>
              <a:t> </a:t>
            </a:r>
            <a:r>
              <a:rPr lang="de-DE" b="1" dirty="0" err="1"/>
              <a:t>need</a:t>
            </a:r>
            <a:r>
              <a:rPr lang="de-DE" b="1" dirty="0"/>
              <a:t> </a:t>
            </a:r>
            <a:r>
              <a:rPr lang="de-DE" b="1" dirty="0" err="1" smtClean="0"/>
              <a:t>for</a:t>
            </a:r>
            <a:r>
              <a:rPr lang="de-DE" b="1" dirty="0" smtClean="0"/>
              <a:t> </a:t>
            </a:r>
            <a:r>
              <a:rPr lang="de-DE" b="1" dirty="0" err="1" smtClean="0"/>
              <a:t>naming</a:t>
            </a:r>
            <a:r>
              <a:rPr lang="de-DE" b="1" dirty="0" smtClean="0"/>
              <a:t> </a:t>
            </a:r>
            <a:r>
              <a:rPr lang="de-DE" b="1" dirty="0" err="1"/>
              <a:t>the</a:t>
            </a:r>
            <a:r>
              <a:rPr lang="de-DE" b="1" dirty="0"/>
              <a:t> </a:t>
            </a:r>
            <a:r>
              <a:rPr lang="de-DE" b="1" dirty="0" err="1"/>
              <a:t>bean</a:t>
            </a:r>
            <a:r>
              <a:rPr lang="de-DE" b="1" dirty="0"/>
              <a:t>)</a:t>
            </a:r>
          </a:p>
          <a:p>
            <a:pPr marL="457200" indent="-457200">
              <a:buFont typeface="+mj-lt"/>
              <a:buAutoNum type="arabicPeriod"/>
            </a:pPr>
            <a:endParaRPr lang="de-DE" sz="1000" b="1" dirty="0"/>
          </a:p>
          <a:p>
            <a:pPr marL="457200" indent="-457200">
              <a:buFont typeface="+mj-lt"/>
              <a:buAutoNum type="arabicPeriod"/>
            </a:pPr>
            <a:r>
              <a:rPr lang="en-US" b="1" dirty="0"/>
              <a:t>Initializing a bean with constructor injection with &lt;constructor-</a:t>
            </a:r>
            <a:r>
              <a:rPr lang="en-US" b="1" dirty="0" err="1"/>
              <a:t>arg</a:t>
            </a:r>
            <a:r>
              <a:rPr lang="en-US" b="1" dirty="0"/>
              <a:t>&gt; element  or </a:t>
            </a:r>
            <a:r>
              <a:rPr lang="de-DE" dirty="0"/>
              <a:t>c-namespace</a:t>
            </a: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4226" y="3973061"/>
            <a:ext cx="52768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5555" y="5123902"/>
            <a:ext cx="454342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7971" y="5146155"/>
            <a:ext cx="44862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833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Initializing a bean with constructor injection (cont.)</a:t>
            </a:r>
            <a:endParaRPr lang="de-DE" dirty="0"/>
          </a:p>
        </p:txBody>
      </p:sp>
      <p:sp>
        <p:nvSpPr>
          <p:cNvPr id="3" name="Inhaltsplatzhalter 2"/>
          <p:cNvSpPr>
            <a:spLocks noGrp="1"/>
          </p:cNvSpPr>
          <p:nvPr>
            <p:ph idx="1"/>
          </p:nvPr>
        </p:nvSpPr>
        <p:spPr/>
        <p:txBody>
          <a:bodyPr/>
          <a:lstStyle/>
          <a:p>
            <a:r>
              <a:rPr lang="en-US" b="1" dirty="0"/>
              <a:t>Injecting a bean reference into a constructor argument with </a:t>
            </a:r>
            <a:r>
              <a:rPr lang="de-DE" b="1" dirty="0" err="1"/>
              <a:t>Spring</a:t>
            </a:r>
            <a:r>
              <a:rPr lang="de-DE" altLang="ko-KR" b="1" dirty="0" err="1"/>
              <a:t>‘s</a:t>
            </a:r>
            <a:r>
              <a:rPr lang="ko-KR" altLang="de-DE" b="1" dirty="0"/>
              <a:t> </a:t>
            </a:r>
            <a:r>
              <a:rPr lang="de-DE" b="1" dirty="0"/>
              <a:t>c-namespace</a:t>
            </a:r>
          </a:p>
          <a:p>
            <a:endParaRPr lang="de-DE" b="1" dirty="0"/>
          </a:p>
          <a:p>
            <a:endParaRPr lang="de-DE" b="1" dirty="0"/>
          </a:p>
          <a:p>
            <a:endParaRPr lang="de-DE" b="1" dirty="0"/>
          </a:p>
          <a:p>
            <a:r>
              <a:rPr lang="de-DE" b="1" dirty="0" err="1"/>
              <a:t>You</a:t>
            </a:r>
            <a:r>
              <a:rPr lang="de-DE" b="1" dirty="0"/>
              <a:t> </a:t>
            </a:r>
            <a:r>
              <a:rPr lang="de-DE" b="1" dirty="0" err="1"/>
              <a:t>can</a:t>
            </a:r>
            <a:r>
              <a:rPr lang="de-DE" b="1" dirty="0"/>
              <a:t> </a:t>
            </a:r>
            <a:r>
              <a:rPr lang="de-DE" b="1" dirty="0" err="1"/>
              <a:t>refer</a:t>
            </a:r>
            <a:r>
              <a:rPr lang="de-DE" b="1" dirty="0"/>
              <a:t> </a:t>
            </a:r>
            <a:r>
              <a:rPr lang="de-DE" b="1" dirty="0" err="1"/>
              <a:t>the</a:t>
            </a:r>
            <a:r>
              <a:rPr lang="de-DE" b="1" dirty="0"/>
              <a:t> </a:t>
            </a:r>
            <a:r>
              <a:rPr lang="de-DE" b="1" dirty="0" err="1"/>
              <a:t>constructor</a:t>
            </a:r>
            <a:r>
              <a:rPr lang="de-DE" b="1" dirty="0"/>
              <a:t> </a:t>
            </a:r>
            <a:r>
              <a:rPr lang="de-DE" b="1" dirty="0" err="1"/>
              <a:t>argument</a:t>
            </a:r>
            <a:r>
              <a:rPr lang="de-DE" b="1" dirty="0"/>
              <a:t> </a:t>
            </a:r>
            <a:r>
              <a:rPr lang="de-DE" b="1" dirty="0" err="1"/>
              <a:t>name</a:t>
            </a:r>
            <a:r>
              <a:rPr lang="de-DE" b="1" dirty="0"/>
              <a:t>, </a:t>
            </a:r>
            <a:r>
              <a:rPr lang="de-DE" b="1" dirty="0" err="1"/>
              <a:t>position</a:t>
            </a:r>
            <a:r>
              <a:rPr lang="de-DE" b="1" dirty="0"/>
              <a:t> in </a:t>
            </a:r>
            <a:r>
              <a:rPr lang="de-DE" b="1" dirty="0" err="1"/>
              <a:t>the</a:t>
            </a:r>
            <a:r>
              <a:rPr lang="de-DE" b="1" dirty="0"/>
              <a:t> </a:t>
            </a:r>
            <a:r>
              <a:rPr lang="de-DE" b="1" dirty="0" err="1"/>
              <a:t>argument</a:t>
            </a:r>
            <a:r>
              <a:rPr lang="de-DE" b="1" dirty="0"/>
              <a:t> </a:t>
            </a:r>
            <a:r>
              <a:rPr lang="de-DE" b="1" dirty="0" err="1"/>
              <a:t>list</a:t>
            </a:r>
            <a:r>
              <a:rPr lang="de-DE" b="1" dirty="0"/>
              <a:t> </a:t>
            </a:r>
            <a:r>
              <a:rPr lang="de-DE" b="1" dirty="0" err="1"/>
              <a:t>or</a:t>
            </a:r>
            <a:r>
              <a:rPr lang="de-DE" b="1" dirty="0"/>
              <a:t> </a:t>
            </a:r>
            <a:r>
              <a:rPr lang="de-DE" b="1" dirty="0" err="1"/>
              <a:t>if</a:t>
            </a:r>
            <a:r>
              <a:rPr lang="de-DE" b="1" dirty="0"/>
              <a:t> </a:t>
            </a:r>
            <a:r>
              <a:rPr lang="de-DE" b="1" dirty="0" err="1"/>
              <a:t>you</a:t>
            </a:r>
            <a:r>
              <a:rPr lang="de-DE" b="1" dirty="0"/>
              <a:t> </a:t>
            </a:r>
            <a:r>
              <a:rPr lang="de-DE" b="1" dirty="0" err="1"/>
              <a:t>have</a:t>
            </a:r>
            <a:r>
              <a:rPr lang="de-DE" b="1" dirty="0"/>
              <a:t> </a:t>
            </a:r>
            <a:r>
              <a:rPr lang="de-DE" b="1" dirty="0" err="1"/>
              <a:t>only</a:t>
            </a:r>
            <a:r>
              <a:rPr lang="de-DE" b="1" dirty="0"/>
              <a:t> </a:t>
            </a:r>
            <a:r>
              <a:rPr lang="de-DE" b="1" dirty="0" err="1"/>
              <a:t>one</a:t>
            </a:r>
            <a:r>
              <a:rPr lang="de-DE" b="1" dirty="0"/>
              <a:t> </a:t>
            </a:r>
            <a:r>
              <a:rPr lang="de-DE" b="1" dirty="0" err="1"/>
              <a:t>argument</a:t>
            </a:r>
            <a:r>
              <a:rPr lang="de-DE" b="1" dirty="0"/>
              <a:t>, </a:t>
            </a:r>
            <a:r>
              <a:rPr lang="de-DE" b="1" dirty="0" err="1"/>
              <a:t>you</a:t>
            </a:r>
            <a:r>
              <a:rPr lang="de-DE" b="1" dirty="0"/>
              <a:t> </a:t>
            </a:r>
            <a:r>
              <a:rPr lang="de-DE" b="1" dirty="0" err="1"/>
              <a:t>don‘t</a:t>
            </a:r>
            <a:r>
              <a:rPr lang="de-DE" b="1" dirty="0"/>
              <a:t> </a:t>
            </a:r>
            <a:r>
              <a:rPr lang="de-DE" b="1" dirty="0" err="1"/>
              <a:t>need</a:t>
            </a:r>
            <a:r>
              <a:rPr lang="de-DE" b="1" dirty="0"/>
              <a:t> </a:t>
            </a:r>
            <a:r>
              <a:rPr lang="de-DE" b="1" dirty="0" err="1"/>
              <a:t>to</a:t>
            </a:r>
            <a:r>
              <a:rPr lang="de-DE" b="1" dirty="0"/>
              <a:t> </a:t>
            </a:r>
            <a:r>
              <a:rPr lang="de-DE" b="1" dirty="0" err="1"/>
              <a:t>specify</a:t>
            </a:r>
            <a:r>
              <a:rPr lang="de-DE" b="1" dirty="0"/>
              <a:t> </a:t>
            </a:r>
            <a:r>
              <a:rPr lang="de-DE" b="1" dirty="0" err="1"/>
              <a:t>it</a:t>
            </a:r>
            <a:r>
              <a:rPr lang="de-DE" b="1" dirty="0"/>
              <a:t> at all:</a:t>
            </a:r>
            <a:endParaRPr lang="de-DE"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2013" y="2178572"/>
            <a:ext cx="2847975"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7906" y="4844980"/>
            <a:ext cx="448627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2170" y="4859225"/>
            <a:ext cx="4505325"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035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Injecting constructor with literal values</a:t>
            </a:r>
            <a:endParaRPr lang="de-DE"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025" y="1966449"/>
            <a:ext cx="6248400"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678" y="3323383"/>
            <a:ext cx="5143500"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391874" y="4376984"/>
            <a:ext cx="4714875"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7252" y="2740211"/>
            <a:ext cx="5454748" cy="2785594"/>
          </a:xfrm>
          <a:prstGeom prst="rect">
            <a:avLst/>
          </a:prstGeom>
          <a:noFill/>
          <a:ln>
            <a:solidFill>
              <a:schemeClr val="accent1"/>
            </a:solidFill>
          </a:ln>
        </p:spPr>
      </p:pic>
    </p:spTree>
    <p:extLst>
      <p:ext uri="{BB962C8B-B14F-4D97-AF65-F5344CB8AC3E}">
        <p14:creationId xmlns:p14="http://schemas.microsoft.com/office/powerpoint/2010/main" val="363707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Wiring</a:t>
            </a:r>
            <a:r>
              <a:rPr lang="de-DE" dirty="0"/>
              <a:t> Collections</a:t>
            </a: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176" y="1582795"/>
            <a:ext cx="5958477" cy="988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380" y="2160291"/>
            <a:ext cx="5872415" cy="2103930"/>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706" y="3319188"/>
            <a:ext cx="5788250" cy="2468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2394389" y="2760835"/>
            <a:ext cx="1390124" cy="369332"/>
          </a:xfrm>
          <a:prstGeom prst="rect">
            <a:avLst/>
          </a:prstGeom>
          <a:noFill/>
        </p:spPr>
        <p:txBody>
          <a:bodyPr wrap="none" rtlCol="0">
            <a:spAutoFit/>
          </a:bodyPr>
          <a:lstStyle/>
          <a:p>
            <a:r>
              <a:rPr lang="de-DE" dirty="0" smtClean="0"/>
              <a:t>null </a:t>
            </a:r>
            <a:r>
              <a:rPr lang="de-DE" dirty="0" err="1"/>
              <a:t>or</a:t>
            </a:r>
            <a:r>
              <a:rPr lang="de-DE" dirty="0"/>
              <a:t> a </a:t>
            </a:r>
            <a:r>
              <a:rPr lang="de-DE" dirty="0" err="1"/>
              <a:t>list</a:t>
            </a:r>
            <a:endParaRPr lang="de-DE" dirty="0"/>
          </a:p>
        </p:txBody>
      </p:sp>
      <p:pic>
        <p:nvPicPr>
          <p:cNvPr id="1536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9012" y="4415851"/>
            <a:ext cx="2933700" cy="1371600"/>
          </a:xfrm>
          <a:prstGeom prst="rect">
            <a:avLst/>
          </a:prstGeom>
          <a:noFill/>
          <a:ln w="9525">
            <a:solidFill>
              <a:srgbClr val="0EF614"/>
            </a:solidFill>
            <a:miter lim="800000"/>
            <a:headEnd/>
            <a:tailEnd/>
          </a:ln>
          <a:extLst>
            <a:ext uri="{909E8E84-426E-40DD-AFC4-6F175D3DCCD1}">
              <a14:hiddenFill xmlns:a14="http://schemas.microsoft.com/office/drawing/2010/main">
                <a:solidFill>
                  <a:schemeClr val="accent1"/>
                </a:solidFill>
              </a14:hiddenFill>
            </a:ext>
          </a:extLst>
        </p:spPr>
      </p:pic>
      <p:sp>
        <p:nvSpPr>
          <p:cNvPr id="5" name="Rechteck 4"/>
          <p:cNvSpPr/>
          <p:nvPr/>
        </p:nvSpPr>
        <p:spPr>
          <a:xfrm>
            <a:off x="841572" y="4062202"/>
            <a:ext cx="4474895" cy="1383738"/>
          </a:xfrm>
          <a:prstGeom prst="rect">
            <a:avLst/>
          </a:prstGeom>
          <a:noFill/>
          <a:ln>
            <a:solidFill>
              <a:srgbClr val="0EF6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p:cNvSpPr/>
          <p:nvPr/>
        </p:nvSpPr>
        <p:spPr>
          <a:xfrm>
            <a:off x="2394389" y="2160291"/>
            <a:ext cx="684630" cy="210675"/>
          </a:xfrm>
          <a:prstGeom prst="rect">
            <a:avLst/>
          </a:prstGeom>
          <a:noFill/>
          <a:ln>
            <a:solidFill>
              <a:srgbClr val="0EF6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5008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Setting </a:t>
            </a:r>
            <a:r>
              <a:rPr lang="de-DE" dirty="0" err="1"/>
              <a:t>properties</a:t>
            </a:r>
            <a:endParaRPr lang="de-DE" dirty="0"/>
          </a:p>
        </p:txBody>
      </p:sp>
      <p:sp>
        <p:nvSpPr>
          <p:cNvPr id="3" name="Inhaltsplatzhalter 2"/>
          <p:cNvSpPr>
            <a:spLocks noGrp="1"/>
          </p:cNvSpPr>
          <p:nvPr>
            <p:ph idx="1"/>
          </p:nvPr>
        </p:nvSpPr>
        <p:spPr/>
        <p:txBody>
          <a:bodyPr/>
          <a:lstStyle/>
          <a:p>
            <a:r>
              <a:rPr lang="en-US" b="1" dirty="0"/>
              <a:t>Constructor injection for hard dependencies</a:t>
            </a:r>
          </a:p>
          <a:p>
            <a:r>
              <a:rPr lang="en-US" b="1" dirty="0"/>
              <a:t>Property injection for optional dependencies</a:t>
            </a:r>
            <a:endParaRPr lang="de-DE"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116" y="2908836"/>
            <a:ext cx="5849578" cy="3160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hteck 3"/>
          <p:cNvSpPr/>
          <p:nvPr/>
        </p:nvSpPr>
        <p:spPr>
          <a:xfrm>
            <a:off x="3746612" y="4410159"/>
            <a:ext cx="1043873" cy="202301"/>
          </a:xfrm>
          <a:prstGeom prst="rect">
            <a:avLst/>
          </a:prstGeom>
          <a:noFill/>
          <a:ln>
            <a:solidFill>
              <a:srgbClr val="0EF6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FF00"/>
              </a:solidFill>
            </a:endParaRPr>
          </a:p>
        </p:txBody>
      </p:sp>
    </p:spTree>
    <p:extLst>
      <p:ext uri="{BB962C8B-B14F-4D97-AF65-F5344CB8AC3E}">
        <p14:creationId xmlns:p14="http://schemas.microsoft.com/office/powerpoint/2010/main" val="57887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Wiring</a:t>
            </a:r>
            <a:r>
              <a:rPr lang="de-DE" dirty="0"/>
              <a:t> Properties</a:t>
            </a:r>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48871" y="2092590"/>
            <a:ext cx="4516914" cy="766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1253" y="4059335"/>
            <a:ext cx="382905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6055" y="2284229"/>
            <a:ext cx="3619500"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490" y="2995992"/>
            <a:ext cx="5368307" cy="2779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7218096" y="4841939"/>
            <a:ext cx="4955203" cy="1200329"/>
          </a:xfrm>
          <a:prstGeom prst="rect">
            <a:avLst/>
          </a:prstGeom>
          <a:noFill/>
        </p:spPr>
        <p:txBody>
          <a:bodyPr wrap="none" rtlCol="0">
            <a:spAutoFit/>
          </a:bodyPr>
          <a:lstStyle/>
          <a:p>
            <a:pPr marL="285750" indent="-285750">
              <a:buClr>
                <a:schemeClr val="accent1"/>
              </a:buClr>
              <a:buFont typeface="Arial" panose="020B0604020202020204" pitchFamily="34" charset="0"/>
              <a:buChar char="•"/>
            </a:pPr>
            <a:r>
              <a:rPr lang="de-DE" dirty="0" err="1"/>
              <a:t>injecting</a:t>
            </a:r>
            <a:r>
              <a:rPr lang="de-DE" dirty="0"/>
              <a:t> </a:t>
            </a:r>
            <a:r>
              <a:rPr lang="de-DE" dirty="0" err="1"/>
              <a:t>literal</a:t>
            </a:r>
            <a:r>
              <a:rPr lang="de-DE" dirty="0"/>
              <a:t> </a:t>
            </a:r>
            <a:r>
              <a:rPr lang="de-DE" dirty="0" err="1"/>
              <a:t>values</a:t>
            </a:r>
            <a:r>
              <a:rPr lang="de-DE" dirty="0"/>
              <a:t> </a:t>
            </a:r>
          </a:p>
          <a:p>
            <a:pPr>
              <a:buClr>
                <a:schemeClr val="accent1"/>
              </a:buClr>
            </a:pPr>
            <a:r>
              <a:rPr lang="de-DE" dirty="0"/>
              <a:t>	p:property-name </a:t>
            </a:r>
            <a:r>
              <a:rPr lang="de-DE" dirty="0" err="1"/>
              <a:t>without</a:t>
            </a:r>
            <a:r>
              <a:rPr lang="de-DE" dirty="0"/>
              <a:t> „</a:t>
            </a:r>
            <a:r>
              <a:rPr lang="de-DE" dirty="0" err="1"/>
              <a:t>ref</a:t>
            </a:r>
            <a:r>
              <a:rPr lang="de-DE" dirty="0"/>
              <a:t>“</a:t>
            </a:r>
          </a:p>
          <a:p>
            <a:pPr marL="285750" indent="-285750">
              <a:buClr>
                <a:schemeClr val="accent1"/>
              </a:buClr>
              <a:buFont typeface="Arial" panose="020B0604020202020204" pitchFamily="34" charset="0"/>
              <a:buChar char="•"/>
            </a:pPr>
            <a:r>
              <a:rPr lang="de-DE" dirty="0" err="1"/>
              <a:t>There</a:t>
            </a:r>
            <a:r>
              <a:rPr lang="de-DE" dirty="0"/>
              <a:t> </a:t>
            </a:r>
            <a:r>
              <a:rPr lang="de-DE" dirty="0" err="1"/>
              <a:t>is</a:t>
            </a:r>
            <a:r>
              <a:rPr lang="de-DE" dirty="0"/>
              <a:t> </a:t>
            </a:r>
            <a:r>
              <a:rPr lang="de-DE" dirty="0" err="1"/>
              <a:t>no</a:t>
            </a:r>
            <a:r>
              <a:rPr lang="de-DE" dirty="0"/>
              <a:t> </a:t>
            </a:r>
            <a:r>
              <a:rPr lang="en-US" dirty="0"/>
              <a:t>no convenient way to specify </a:t>
            </a:r>
          </a:p>
          <a:p>
            <a:r>
              <a:rPr lang="en-US" dirty="0"/>
              <a:t>	a list of values</a:t>
            </a:r>
            <a:r>
              <a:rPr lang="de-DE" dirty="0"/>
              <a:t>  </a:t>
            </a:r>
            <a:r>
              <a:rPr lang="de-DE" dirty="0" err="1"/>
              <a:t>with</a:t>
            </a:r>
            <a:r>
              <a:rPr lang="de-DE" dirty="0"/>
              <a:t> </a:t>
            </a:r>
            <a:r>
              <a:rPr lang="de-DE" dirty="0" err="1"/>
              <a:t>the</a:t>
            </a:r>
            <a:r>
              <a:rPr lang="de-DE" dirty="0"/>
              <a:t> p-namespace</a:t>
            </a:r>
          </a:p>
        </p:txBody>
      </p:sp>
      <p:sp>
        <p:nvSpPr>
          <p:cNvPr id="5" name="Textfeld 4"/>
          <p:cNvSpPr txBox="1"/>
          <p:nvPr/>
        </p:nvSpPr>
        <p:spPr>
          <a:xfrm>
            <a:off x="1197621" y="1583125"/>
            <a:ext cx="3127779" cy="369332"/>
          </a:xfrm>
          <a:prstGeom prst="rect">
            <a:avLst/>
          </a:prstGeom>
          <a:noFill/>
        </p:spPr>
        <p:txBody>
          <a:bodyPr wrap="none" rtlCol="0">
            <a:spAutoFit/>
          </a:bodyPr>
          <a:lstStyle/>
          <a:p>
            <a:pPr marL="285750" indent="-285750">
              <a:buClr>
                <a:schemeClr val="accent1"/>
              </a:buClr>
              <a:buFont typeface="Arial" panose="020B0604020202020204" pitchFamily="34" charset="0"/>
              <a:buChar char="•"/>
            </a:pPr>
            <a:r>
              <a:rPr lang="de-DE" dirty="0" err="1"/>
              <a:t>Using</a:t>
            </a:r>
            <a:r>
              <a:rPr lang="de-DE" dirty="0"/>
              <a:t> &lt;</a:t>
            </a:r>
            <a:r>
              <a:rPr lang="de-DE" dirty="0" err="1"/>
              <a:t>property</a:t>
            </a:r>
            <a:r>
              <a:rPr lang="de-DE" dirty="0"/>
              <a:t>&gt; </a:t>
            </a:r>
            <a:r>
              <a:rPr lang="de-DE" dirty="0" err="1"/>
              <a:t>element</a:t>
            </a:r>
            <a:endParaRPr lang="de-DE" dirty="0"/>
          </a:p>
        </p:txBody>
      </p:sp>
      <p:sp>
        <p:nvSpPr>
          <p:cNvPr id="10" name="Textfeld 9"/>
          <p:cNvSpPr txBox="1"/>
          <p:nvPr/>
        </p:nvSpPr>
        <p:spPr>
          <a:xfrm>
            <a:off x="7151253" y="1583125"/>
            <a:ext cx="4792722" cy="646331"/>
          </a:xfrm>
          <a:prstGeom prst="rect">
            <a:avLst/>
          </a:prstGeom>
          <a:noFill/>
        </p:spPr>
        <p:txBody>
          <a:bodyPr wrap="none" rtlCol="0">
            <a:spAutoFit/>
          </a:bodyPr>
          <a:lstStyle/>
          <a:p>
            <a:pPr marL="285750" indent="-285750">
              <a:buClr>
                <a:schemeClr val="accent1"/>
              </a:buClr>
              <a:buFont typeface="Arial" panose="020B0604020202020204" pitchFamily="34" charset="0"/>
              <a:buChar char="•"/>
            </a:pPr>
            <a:r>
              <a:rPr lang="de-DE" dirty="0" err="1"/>
              <a:t>Using</a:t>
            </a:r>
            <a:r>
              <a:rPr lang="de-DE" dirty="0"/>
              <a:t> p-namespace (</a:t>
            </a:r>
            <a:r>
              <a:rPr lang="de-DE" dirty="0" err="1"/>
              <a:t>you</a:t>
            </a:r>
            <a:r>
              <a:rPr lang="de-DE" dirty="0"/>
              <a:t> </a:t>
            </a:r>
            <a:r>
              <a:rPr lang="de-DE" dirty="0" err="1"/>
              <a:t>have</a:t>
            </a:r>
            <a:r>
              <a:rPr lang="de-DE" dirty="0"/>
              <a:t> </a:t>
            </a:r>
            <a:r>
              <a:rPr lang="de-DE" dirty="0" err="1"/>
              <a:t>to</a:t>
            </a:r>
            <a:r>
              <a:rPr lang="de-DE" dirty="0"/>
              <a:t> </a:t>
            </a:r>
            <a:r>
              <a:rPr lang="de-DE" dirty="0" err="1"/>
              <a:t>declare</a:t>
            </a:r>
            <a:r>
              <a:rPr lang="de-DE" dirty="0"/>
              <a:t> </a:t>
            </a:r>
          </a:p>
          <a:p>
            <a:r>
              <a:rPr lang="de-DE" dirty="0"/>
              <a:t>	p-namespace in XML </a:t>
            </a:r>
            <a:r>
              <a:rPr lang="de-DE" dirty="0" err="1"/>
              <a:t>file</a:t>
            </a:r>
            <a:r>
              <a:rPr lang="de-DE" dirty="0"/>
              <a:t> bevor </a:t>
            </a:r>
            <a:r>
              <a:rPr lang="de-DE" dirty="0" err="1"/>
              <a:t>use</a:t>
            </a:r>
            <a:r>
              <a:rPr lang="de-DE" dirty="0"/>
              <a:t>)</a:t>
            </a:r>
          </a:p>
        </p:txBody>
      </p:sp>
    </p:spTree>
    <p:extLst>
      <p:ext uri="{BB962C8B-B14F-4D97-AF65-F5344CB8AC3E}">
        <p14:creationId xmlns:p14="http://schemas.microsoft.com/office/powerpoint/2010/main" val="201049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Spring </a:t>
            </a:r>
            <a:r>
              <a:rPr lang="de-DE" dirty="0" err="1"/>
              <a:t>util</a:t>
            </a:r>
            <a:r>
              <a:rPr lang="de-DE" dirty="0"/>
              <a:t>-namespace</a:t>
            </a:r>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9398" y="1645717"/>
            <a:ext cx="5149696" cy="1970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089" y="3956963"/>
            <a:ext cx="5200650"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6739" y="4309810"/>
            <a:ext cx="505777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9094" y="1572889"/>
            <a:ext cx="5669019" cy="1956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615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Importing</a:t>
            </a:r>
            <a:r>
              <a:rPr lang="de-DE" dirty="0"/>
              <a:t> </a:t>
            </a:r>
            <a:r>
              <a:rPr lang="de-DE" dirty="0" err="1"/>
              <a:t>and</a:t>
            </a:r>
            <a:r>
              <a:rPr lang="de-DE" dirty="0"/>
              <a:t> </a:t>
            </a:r>
            <a:r>
              <a:rPr lang="de-DE" dirty="0" err="1"/>
              <a:t>mixing</a:t>
            </a:r>
            <a:r>
              <a:rPr lang="de-DE" dirty="0"/>
              <a:t> </a:t>
            </a:r>
            <a:r>
              <a:rPr lang="de-DE" dirty="0" err="1"/>
              <a:t>configurations</a:t>
            </a:r>
            <a:endParaRPr lang="de-DE" dirty="0"/>
          </a:p>
        </p:txBody>
      </p:sp>
      <p:sp>
        <p:nvSpPr>
          <p:cNvPr id="3" name="Inhaltsplatzhalter 2"/>
          <p:cNvSpPr>
            <a:spLocks noGrp="1"/>
          </p:cNvSpPr>
          <p:nvPr>
            <p:ph idx="1"/>
          </p:nvPr>
        </p:nvSpPr>
        <p:spPr/>
        <p:txBody>
          <a:bodyPr/>
          <a:lstStyle/>
          <a:p>
            <a:r>
              <a:rPr lang="de-DE" dirty="0" err="1"/>
              <a:t>You</a:t>
            </a:r>
            <a:r>
              <a:rPr lang="de-DE" dirty="0"/>
              <a:t> </a:t>
            </a:r>
            <a:r>
              <a:rPr lang="de-DE" dirty="0" err="1"/>
              <a:t>are</a:t>
            </a:r>
            <a:r>
              <a:rPr lang="de-DE" dirty="0"/>
              <a:t> </a:t>
            </a:r>
            <a:r>
              <a:rPr lang="de-DE" dirty="0" err="1"/>
              <a:t>free</a:t>
            </a:r>
            <a:r>
              <a:rPr lang="de-DE" dirty="0"/>
              <a:t> </a:t>
            </a:r>
            <a:r>
              <a:rPr lang="en-US" dirty="0"/>
              <a:t>to mix component scanning and </a:t>
            </a:r>
            <a:r>
              <a:rPr lang="en-US" dirty="0" err="1"/>
              <a:t>autowiring</a:t>
            </a:r>
            <a:r>
              <a:rPr lang="en-US" dirty="0"/>
              <a:t> with </a:t>
            </a:r>
            <a:r>
              <a:rPr lang="en-US" dirty="0" err="1"/>
              <a:t>JavaConfig</a:t>
            </a:r>
            <a:r>
              <a:rPr lang="en-US" dirty="0"/>
              <a:t> </a:t>
            </a:r>
            <a:r>
              <a:rPr lang="de-DE" dirty="0" err="1"/>
              <a:t>and</a:t>
            </a:r>
            <a:r>
              <a:rPr lang="de-DE" dirty="0"/>
              <a:t>/</a:t>
            </a:r>
            <a:r>
              <a:rPr lang="de-DE" dirty="0" err="1"/>
              <a:t>or</a:t>
            </a:r>
            <a:r>
              <a:rPr lang="de-DE" dirty="0"/>
              <a:t> XML </a:t>
            </a:r>
            <a:r>
              <a:rPr lang="de-DE" dirty="0" err="1"/>
              <a:t>configuration</a:t>
            </a:r>
            <a:endParaRPr lang="de-DE" dirty="0"/>
          </a:p>
          <a:p>
            <a:r>
              <a:rPr lang="en-US" dirty="0" err="1"/>
              <a:t>Autowiring</a:t>
            </a:r>
            <a:r>
              <a:rPr lang="en-US" dirty="0"/>
              <a:t> considers all beans in the Spring container, regardless of whether they were declared in </a:t>
            </a:r>
            <a:r>
              <a:rPr lang="en-US" dirty="0" err="1"/>
              <a:t>JavaConfig</a:t>
            </a:r>
            <a:r>
              <a:rPr lang="en-US" dirty="0"/>
              <a:t> or XML or picked up by component scanning</a:t>
            </a:r>
            <a:endParaRPr lang="de-DE" dirty="0"/>
          </a:p>
        </p:txBody>
      </p:sp>
    </p:spTree>
    <p:extLst>
      <p:ext uri="{BB962C8B-B14F-4D97-AF65-F5344CB8AC3E}">
        <p14:creationId xmlns:p14="http://schemas.microsoft.com/office/powerpoint/2010/main" val="263436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E3357E44-F5A6-4824-839E-A59AC6934D17}"/>
              </a:ext>
            </a:extLst>
          </p:cNvPr>
          <p:cNvSpPr>
            <a:spLocks noGrp="1"/>
          </p:cNvSpPr>
          <p:nvPr>
            <p:ph type="title"/>
          </p:nvPr>
        </p:nvSpPr>
        <p:spPr/>
        <p:txBody>
          <a:bodyPr/>
          <a:lstStyle/>
          <a:p>
            <a:r>
              <a:rPr lang="de-DE" i="1" dirty="0"/>
              <a:t> </a:t>
            </a:r>
            <a:r>
              <a:rPr lang="de-DE" dirty="0" err="1"/>
              <a:t>Simplifying</a:t>
            </a:r>
            <a:r>
              <a:rPr lang="de-DE" dirty="0"/>
              <a:t> Java Development</a:t>
            </a:r>
          </a:p>
        </p:txBody>
      </p:sp>
      <p:sp>
        <p:nvSpPr>
          <p:cNvPr id="3" name="Inhaltsplatzhalter 2">
            <a:extLst>
              <a:ext uri="{FF2B5EF4-FFF2-40B4-BE49-F238E27FC236}">
                <a16:creationId xmlns="" xmlns:a16="http://schemas.microsoft.com/office/drawing/2014/main" id="{F3E6F8BA-E06B-4DB8-ABC0-61DDC257B986}"/>
              </a:ext>
            </a:extLst>
          </p:cNvPr>
          <p:cNvSpPr>
            <a:spLocks noGrp="1"/>
          </p:cNvSpPr>
          <p:nvPr>
            <p:ph idx="1"/>
          </p:nvPr>
        </p:nvSpPr>
        <p:spPr/>
        <p:txBody>
          <a:bodyPr/>
          <a:lstStyle/>
          <a:p>
            <a:pPr marL="0" indent="0">
              <a:buNone/>
            </a:pPr>
            <a:r>
              <a:rPr lang="en-US" dirty="0"/>
              <a:t>Spring employs four key strategies:</a:t>
            </a:r>
          </a:p>
          <a:p>
            <a:r>
              <a:rPr lang="en-US" dirty="0"/>
              <a:t>Lightweight and minimally invasive development with POJOs</a:t>
            </a:r>
          </a:p>
          <a:p>
            <a:r>
              <a:rPr lang="en-US" dirty="0"/>
              <a:t>Loose coupling through DI and interface orientation</a:t>
            </a:r>
          </a:p>
          <a:p>
            <a:r>
              <a:rPr lang="en-US" dirty="0"/>
              <a:t>Declarative programming through aspects and common conventions</a:t>
            </a:r>
          </a:p>
          <a:p>
            <a:r>
              <a:rPr lang="en-US" dirty="0"/>
              <a:t>Eliminating boilerplate code with aspects and templates</a:t>
            </a:r>
            <a:endParaRPr lang="de-DE" dirty="0"/>
          </a:p>
        </p:txBody>
      </p:sp>
    </p:spTree>
    <p:extLst>
      <p:ext uri="{BB962C8B-B14F-4D97-AF65-F5344CB8AC3E}">
        <p14:creationId xmlns:p14="http://schemas.microsoft.com/office/powerpoint/2010/main" val="3508724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Referencing</a:t>
            </a:r>
            <a:r>
              <a:rPr lang="de-DE" dirty="0"/>
              <a:t> XML </a:t>
            </a:r>
            <a:r>
              <a:rPr lang="de-DE" dirty="0" err="1"/>
              <a:t>configuration</a:t>
            </a:r>
            <a:r>
              <a:rPr lang="de-DE" dirty="0"/>
              <a:t> in </a:t>
            </a:r>
            <a:r>
              <a:rPr lang="de-DE" dirty="0" err="1"/>
              <a:t>JavaConfig</a:t>
            </a:r>
            <a:endParaRPr lang="de-DE" dirty="0"/>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614" y="1714037"/>
            <a:ext cx="4796806" cy="1381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726" y="3095450"/>
            <a:ext cx="4695025" cy="1290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8"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860825" y="4208232"/>
            <a:ext cx="5600700"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hteck 3"/>
          <p:cNvSpPr/>
          <p:nvPr/>
        </p:nvSpPr>
        <p:spPr>
          <a:xfrm>
            <a:off x="5850542" y="5470216"/>
            <a:ext cx="3851808" cy="194209"/>
          </a:xfrm>
          <a:prstGeom prst="rect">
            <a:avLst/>
          </a:prstGeom>
          <a:noFill/>
          <a:ln>
            <a:solidFill>
              <a:srgbClr val="0EF6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FF00"/>
              </a:solidFill>
            </a:endParaRPr>
          </a:p>
        </p:txBody>
      </p:sp>
    </p:spTree>
    <p:extLst>
      <p:ext uri="{BB962C8B-B14F-4D97-AF65-F5344CB8AC3E}">
        <p14:creationId xmlns:p14="http://schemas.microsoft.com/office/powerpoint/2010/main" val="111073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Referencing </a:t>
            </a:r>
            <a:r>
              <a:rPr lang="en-US" dirty="0" err="1"/>
              <a:t>JavaConfig</a:t>
            </a:r>
            <a:r>
              <a:rPr lang="en-US" dirty="0"/>
              <a:t> in XML configuration</a:t>
            </a:r>
            <a:endParaRPr lang="de-DE" dirty="0"/>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2451" y="1909460"/>
            <a:ext cx="6134100"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342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95400" y="503854"/>
            <a:ext cx="9601200" cy="604756"/>
          </a:xfrm>
        </p:spPr>
        <p:txBody>
          <a:bodyPr/>
          <a:lstStyle/>
          <a:p>
            <a:r>
              <a:rPr lang="de-DE" dirty="0" err="1"/>
              <a:t>Advanced</a:t>
            </a:r>
            <a:r>
              <a:rPr lang="de-DE" dirty="0"/>
              <a:t> </a:t>
            </a:r>
            <a:r>
              <a:rPr lang="de-DE" dirty="0" err="1"/>
              <a:t>Wiring</a:t>
            </a:r>
            <a:r>
              <a:rPr lang="de-DE" dirty="0"/>
              <a:t>: Environments </a:t>
            </a:r>
            <a:r>
              <a:rPr lang="de-DE" dirty="0" err="1"/>
              <a:t>and</a:t>
            </a:r>
            <a:r>
              <a:rPr lang="de-DE" dirty="0"/>
              <a:t> </a:t>
            </a:r>
            <a:r>
              <a:rPr lang="de-DE" dirty="0" err="1"/>
              <a:t>profiles</a:t>
            </a:r>
            <a:endParaRPr lang="de-DE" dirty="0"/>
          </a:p>
        </p:txBody>
      </p:sp>
      <p:sp>
        <p:nvSpPr>
          <p:cNvPr id="3" name="Inhaltsplatzhalter 2"/>
          <p:cNvSpPr>
            <a:spLocks noGrp="1"/>
          </p:cNvSpPr>
          <p:nvPr>
            <p:ph idx="1"/>
          </p:nvPr>
        </p:nvSpPr>
        <p:spPr>
          <a:xfrm>
            <a:off x="1295400" y="1189529"/>
            <a:ext cx="9601200" cy="4601672"/>
          </a:xfrm>
        </p:spPr>
        <p:txBody>
          <a:bodyPr/>
          <a:lstStyle/>
          <a:p>
            <a:r>
              <a:rPr lang="en-US" sz="1600" dirty="0"/>
              <a:t>In Java configuration, you can use the @Profile annotation to specify which profile </a:t>
            </a:r>
            <a:r>
              <a:rPr lang="de-DE" sz="1600" dirty="0"/>
              <a:t>a </a:t>
            </a:r>
            <a:r>
              <a:rPr lang="de-DE" sz="1600" dirty="0" err="1"/>
              <a:t>bean</a:t>
            </a:r>
            <a:r>
              <a:rPr lang="de-DE" sz="1600" dirty="0"/>
              <a:t> </a:t>
            </a:r>
            <a:r>
              <a:rPr lang="de-DE" sz="1600" dirty="0" err="1"/>
              <a:t>belongs</a:t>
            </a:r>
            <a:r>
              <a:rPr lang="de-DE" sz="1600" dirty="0"/>
              <a:t> </a:t>
            </a:r>
            <a:r>
              <a:rPr lang="de-DE" sz="1600" dirty="0" err="1"/>
              <a:t>to</a:t>
            </a:r>
            <a:endParaRPr lang="de-DE" sz="1600" dirty="0"/>
          </a:p>
          <a:p>
            <a:r>
              <a:rPr lang="en-US" sz="1600" dirty="0"/>
              <a:t>@Profile annotation applied at the class level: It tells Spring that the beans in this configuration class should be created only if the dev profile is active. If the dev profile isn’t active, then the @Bean methods will be ignored. </a:t>
            </a:r>
            <a:endParaRPr lang="de-DE" sz="16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884" y="3602524"/>
            <a:ext cx="5026671" cy="2342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884" y="2466773"/>
            <a:ext cx="5026671" cy="1137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1560" y="2346230"/>
            <a:ext cx="4193046" cy="3401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hteck 3"/>
          <p:cNvSpPr/>
          <p:nvPr/>
        </p:nvSpPr>
        <p:spPr>
          <a:xfrm>
            <a:off x="1229989" y="3981281"/>
            <a:ext cx="1100517" cy="137565"/>
          </a:xfrm>
          <a:prstGeom prst="rect">
            <a:avLst/>
          </a:prstGeom>
          <a:noFill/>
          <a:ln>
            <a:solidFill>
              <a:srgbClr val="0EF6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01560" y="3535147"/>
            <a:ext cx="1182978" cy="137565"/>
          </a:xfrm>
          <a:prstGeom prst="rect">
            <a:avLst/>
          </a:prstGeom>
          <a:noFill/>
          <a:ln>
            <a:solidFill>
              <a:srgbClr val="0EF6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2605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95400" y="503853"/>
            <a:ext cx="9601200" cy="499559"/>
          </a:xfrm>
        </p:spPr>
        <p:txBody>
          <a:bodyPr>
            <a:normAutofit fontScale="90000"/>
          </a:bodyPr>
          <a:lstStyle/>
          <a:p>
            <a:r>
              <a:rPr lang="de-DE" dirty="0" err="1"/>
              <a:t>Advanced</a:t>
            </a:r>
            <a:r>
              <a:rPr lang="de-DE" dirty="0"/>
              <a:t> </a:t>
            </a:r>
            <a:r>
              <a:rPr lang="de-DE" dirty="0" err="1"/>
              <a:t>Wiring</a:t>
            </a:r>
            <a:r>
              <a:rPr lang="de-DE" dirty="0"/>
              <a:t>: Environments </a:t>
            </a:r>
            <a:r>
              <a:rPr lang="de-DE" dirty="0" err="1"/>
              <a:t>and</a:t>
            </a:r>
            <a:r>
              <a:rPr lang="de-DE" dirty="0"/>
              <a:t> </a:t>
            </a:r>
            <a:r>
              <a:rPr lang="de-DE" dirty="0" err="1"/>
              <a:t>profiles</a:t>
            </a:r>
            <a:endParaRPr lang="de-DE" dirty="0"/>
          </a:p>
        </p:txBody>
      </p:sp>
      <p:sp>
        <p:nvSpPr>
          <p:cNvPr id="3" name="Inhaltsplatzhalter 2"/>
          <p:cNvSpPr>
            <a:spLocks noGrp="1"/>
          </p:cNvSpPr>
          <p:nvPr>
            <p:ph idx="1"/>
          </p:nvPr>
        </p:nvSpPr>
        <p:spPr>
          <a:xfrm>
            <a:off x="1295400" y="1060057"/>
            <a:ext cx="9601200" cy="4731143"/>
          </a:xfrm>
        </p:spPr>
        <p:txBody>
          <a:bodyPr>
            <a:normAutofit/>
          </a:bodyPr>
          <a:lstStyle/>
          <a:p>
            <a:r>
              <a:rPr lang="en-US" sz="1600" dirty="0"/>
              <a:t>In Spring 3.1, you could only use the @Profile annotation at the </a:t>
            </a:r>
            <a:r>
              <a:rPr lang="en-US" sz="1600" b="1" dirty="0"/>
              <a:t>class level</a:t>
            </a:r>
            <a:r>
              <a:rPr lang="en-US" sz="1600" dirty="0"/>
              <a:t>. Starting with Spring 3.2, you can use @Profile at the</a:t>
            </a:r>
            <a:r>
              <a:rPr lang="en-US" sz="1600" b="1" dirty="0"/>
              <a:t> method level</a:t>
            </a:r>
            <a:r>
              <a:rPr lang="en-US" sz="1600" dirty="0"/>
              <a:t>, alongside the @Bean annotation. This makes it possible to combine both bean declarations into a single configuration class</a:t>
            </a:r>
            <a:endParaRPr lang="de-DE" sz="1600" dirty="0"/>
          </a:p>
        </p:txBody>
      </p:sp>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964" y="1838915"/>
            <a:ext cx="6286285" cy="4173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365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95400" y="503853"/>
            <a:ext cx="9601200" cy="499559"/>
          </a:xfrm>
        </p:spPr>
        <p:txBody>
          <a:bodyPr>
            <a:normAutofit fontScale="90000"/>
          </a:bodyPr>
          <a:lstStyle/>
          <a:p>
            <a:r>
              <a:rPr lang="de-DE" dirty="0" err="1"/>
              <a:t>Advanced</a:t>
            </a:r>
            <a:r>
              <a:rPr lang="de-DE" dirty="0"/>
              <a:t> </a:t>
            </a:r>
            <a:r>
              <a:rPr lang="de-DE" dirty="0" err="1"/>
              <a:t>Wiring</a:t>
            </a:r>
            <a:r>
              <a:rPr lang="de-DE" dirty="0"/>
              <a:t>: Environments </a:t>
            </a:r>
            <a:r>
              <a:rPr lang="de-DE" dirty="0" err="1"/>
              <a:t>and</a:t>
            </a:r>
            <a:r>
              <a:rPr lang="de-DE" dirty="0"/>
              <a:t> </a:t>
            </a:r>
            <a:r>
              <a:rPr lang="de-DE" dirty="0" err="1"/>
              <a:t>profiles</a:t>
            </a:r>
            <a:endParaRPr lang="de-DE" dirty="0"/>
          </a:p>
        </p:txBody>
      </p:sp>
      <p:sp>
        <p:nvSpPr>
          <p:cNvPr id="3" name="Inhaltsplatzhalter 2"/>
          <p:cNvSpPr>
            <a:spLocks noGrp="1"/>
          </p:cNvSpPr>
          <p:nvPr>
            <p:ph idx="1"/>
          </p:nvPr>
        </p:nvSpPr>
        <p:spPr>
          <a:xfrm>
            <a:off x="1295400" y="1060057"/>
            <a:ext cx="9601200" cy="4731143"/>
          </a:xfrm>
        </p:spPr>
        <p:txBody>
          <a:bodyPr>
            <a:normAutofit/>
          </a:bodyPr>
          <a:lstStyle/>
          <a:p>
            <a:r>
              <a:rPr lang="de-DE" sz="1600" b="1" dirty="0" err="1"/>
              <a:t>Configuring</a:t>
            </a:r>
            <a:r>
              <a:rPr lang="de-DE" sz="1600" b="1" dirty="0"/>
              <a:t> </a:t>
            </a:r>
            <a:r>
              <a:rPr lang="de-DE" sz="1600" b="1" dirty="0" err="1"/>
              <a:t>profiles</a:t>
            </a:r>
            <a:r>
              <a:rPr lang="de-DE" sz="1600" b="1" dirty="0"/>
              <a:t> in XML</a:t>
            </a:r>
            <a:endParaRPr lang="de-DE" sz="1600"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62" y="1628700"/>
            <a:ext cx="5504784" cy="4488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6131" y="1628700"/>
            <a:ext cx="5640360" cy="1664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505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Activating</a:t>
            </a:r>
            <a:r>
              <a:rPr lang="de-DE" dirty="0"/>
              <a:t> </a:t>
            </a:r>
            <a:r>
              <a:rPr lang="de-DE" dirty="0" err="1"/>
              <a:t>profiles</a:t>
            </a:r>
            <a:endParaRPr lang="de-DE" dirty="0"/>
          </a:p>
        </p:txBody>
      </p:sp>
      <p:sp>
        <p:nvSpPr>
          <p:cNvPr id="3" name="Inhaltsplatzhalter 2"/>
          <p:cNvSpPr>
            <a:spLocks noGrp="1"/>
          </p:cNvSpPr>
          <p:nvPr>
            <p:ph idx="1"/>
          </p:nvPr>
        </p:nvSpPr>
        <p:spPr/>
        <p:txBody>
          <a:bodyPr/>
          <a:lstStyle/>
          <a:p>
            <a:r>
              <a:rPr lang="en-US" dirty="0"/>
              <a:t>Spring honors two separate properties when determining which profiles are active:</a:t>
            </a:r>
          </a:p>
          <a:p>
            <a:pPr lvl="1"/>
            <a:r>
              <a:rPr lang="en-US" b="1" dirty="0" err="1"/>
              <a:t>spring.profiles.active</a:t>
            </a:r>
            <a:r>
              <a:rPr lang="en-US" dirty="0"/>
              <a:t> and </a:t>
            </a:r>
            <a:r>
              <a:rPr lang="en-US" b="1" dirty="0" err="1"/>
              <a:t>spring.profiles.default</a:t>
            </a:r>
            <a:r>
              <a:rPr lang="en-US" dirty="0"/>
              <a:t>. </a:t>
            </a:r>
          </a:p>
          <a:p>
            <a:r>
              <a:rPr lang="en-US" dirty="0"/>
              <a:t>If </a:t>
            </a:r>
            <a:r>
              <a:rPr lang="en-US" b="1" dirty="0" err="1"/>
              <a:t>spring.profiles.active</a:t>
            </a:r>
            <a:r>
              <a:rPr lang="en-US" dirty="0"/>
              <a:t> is set, then its value determines which profiles are active. But if </a:t>
            </a:r>
            <a:r>
              <a:rPr lang="en-US" dirty="0" err="1" smtClean="0"/>
              <a:t>spring.profiles.active</a:t>
            </a:r>
            <a:r>
              <a:rPr lang="en-US" dirty="0" smtClean="0"/>
              <a:t> </a:t>
            </a:r>
            <a:r>
              <a:rPr lang="en-US" dirty="0"/>
              <a:t>isn’t set, then Spring looks to </a:t>
            </a:r>
            <a:r>
              <a:rPr lang="en-US" b="1" dirty="0" err="1"/>
              <a:t>spring.profiles.default</a:t>
            </a:r>
            <a:r>
              <a:rPr lang="en-US" dirty="0"/>
              <a:t>. If neither </a:t>
            </a:r>
            <a:r>
              <a:rPr lang="en-US" dirty="0" err="1"/>
              <a:t>spring.profiles.active</a:t>
            </a:r>
            <a:r>
              <a:rPr lang="en-US" dirty="0"/>
              <a:t> nor </a:t>
            </a:r>
            <a:r>
              <a:rPr lang="en-US" dirty="0" err="1"/>
              <a:t>spring.profiles.default</a:t>
            </a:r>
            <a:r>
              <a:rPr lang="en-US" dirty="0"/>
              <a:t> is set, then there are no active profiles, and only those beans that aren’t defined as being in a profile are created.</a:t>
            </a:r>
            <a:endParaRPr lang="de-DE" dirty="0"/>
          </a:p>
        </p:txBody>
      </p:sp>
    </p:spTree>
    <p:extLst>
      <p:ext uri="{BB962C8B-B14F-4D97-AF65-F5344CB8AC3E}">
        <p14:creationId xmlns:p14="http://schemas.microsoft.com/office/powerpoint/2010/main" val="15934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Activating</a:t>
            </a:r>
            <a:r>
              <a:rPr lang="de-DE" dirty="0"/>
              <a:t> </a:t>
            </a:r>
            <a:r>
              <a:rPr lang="de-DE" dirty="0" err="1"/>
              <a:t>profiles</a:t>
            </a:r>
            <a:endParaRPr lang="de-DE" dirty="0"/>
          </a:p>
        </p:txBody>
      </p:sp>
      <p:sp>
        <p:nvSpPr>
          <p:cNvPr id="3" name="Inhaltsplatzhalter 2"/>
          <p:cNvSpPr>
            <a:spLocks noGrp="1"/>
          </p:cNvSpPr>
          <p:nvPr>
            <p:ph idx="1"/>
          </p:nvPr>
        </p:nvSpPr>
        <p:spPr/>
        <p:txBody>
          <a:bodyPr/>
          <a:lstStyle/>
          <a:p>
            <a:r>
              <a:rPr lang="en-US" dirty="0"/>
              <a:t> There are several ways to set these properties:</a:t>
            </a:r>
          </a:p>
          <a:p>
            <a:pPr lvl="1"/>
            <a:r>
              <a:rPr lang="en-US" dirty="0"/>
              <a:t>As initialization parameters on </a:t>
            </a:r>
            <a:r>
              <a:rPr lang="en-US" dirty="0" err="1"/>
              <a:t>DispatcherServlet</a:t>
            </a:r>
            <a:endParaRPr lang="en-US" dirty="0"/>
          </a:p>
          <a:p>
            <a:pPr lvl="1"/>
            <a:r>
              <a:rPr lang="en-US" dirty="0"/>
              <a:t>As context parameters of a web application</a:t>
            </a:r>
          </a:p>
          <a:p>
            <a:pPr lvl="1"/>
            <a:r>
              <a:rPr lang="de-DE" dirty="0"/>
              <a:t>As JNDI </a:t>
            </a:r>
            <a:r>
              <a:rPr lang="de-DE" dirty="0" err="1"/>
              <a:t>entries</a:t>
            </a:r>
            <a:endParaRPr lang="de-DE" dirty="0"/>
          </a:p>
          <a:p>
            <a:pPr lvl="1"/>
            <a:r>
              <a:rPr lang="de-DE" dirty="0"/>
              <a:t>As </a:t>
            </a:r>
            <a:r>
              <a:rPr lang="de-DE" dirty="0" err="1"/>
              <a:t>environment</a:t>
            </a:r>
            <a:r>
              <a:rPr lang="de-DE" dirty="0"/>
              <a:t> variables</a:t>
            </a:r>
          </a:p>
          <a:p>
            <a:pPr lvl="1"/>
            <a:r>
              <a:rPr lang="de-DE" dirty="0"/>
              <a:t>As JVM </a:t>
            </a:r>
            <a:r>
              <a:rPr lang="de-DE" dirty="0" err="1"/>
              <a:t>system</a:t>
            </a:r>
            <a:r>
              <a:rPr lang="de-DE" dirty="0"/>
              <a:t> </a:t>
            </a:r>
            <a:r>
              <a:rPr lang="de-DE" dirty="0" err="1"/>
              <a:t>properties</a:t>
            </a:r>
            <a:endParaRPr lang="de-DE" dirty="0"/>
          </a:p>
          <a:p>
            <a:pPr lvl="1"/>
            <a:r>
              <a:rPr lang="en-US" dirty="0"/>
              <a:t>Using the @</a:t>
            </a:r>
            <a:r>
              <a:rPr lang="en-US" dirty="0" err="1"/>
              <a:t>ActiveProfiles</a:t>
            </a:r>
            <a:r>
              <a:rPr lang="en-US" dirty="0"/>
              <a:t> annotation on an integration test class</a:t>
            </a:r>
          </a:p>
        </p:txBody>
      </p:sp>
    </p:spTree>
    <p:extLst>
      <p:ext uri="{BB962C8B-B14F-4D97-AF65-F5344CB8AC3E}">
        <p14:creationId xmlns:p14="http://schemas.microsoft.com/office/powerpoint/2010/main" val="26849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Setting </a:t>
            </a:r>
            <a:r>
              <a:rPr lang="de-DE" dirty="0" err="1"/>
              <a:t>default</a:t>
            </a:r>
            <a:r>
              <a:rPr lang="de-DE" dirty="0"/>
              <a:t> </a:t>
            </a:r>
            <a:r>
              <a:rPr lang="de-DE" dirty="0" err="1"/>
              <a:t>profiles</a:t>
            </a:r>
            <a:r>
              <a:rPr lang="de-DE" dirty="0"/>
              <a:t> in a web </a:t>
            </a:r>
            <a:r>
              <a:rPr lang="de-DE" dirty="0" err="1"/>
              <a:t>application</a:t>
            </a:r>
            <a:r>
              <a:rPr lang="ko-KR" altLang="de-DE" dirty="0"/>
              <a:t>뭩 </a:t>
            </a:r>
            <a:r>
              <a:rPr lang="de-DE" dirty="0"/>
              <a:t>web.xml </a:t>
            </a:r>
            <a:r>
              <a:rPr lang="de-DE" dirty="0" err="1"/>
              <a:t>file</a:t>
            </a:r>
            <a:endParaRPr lang="de-DE"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21" y="1681288"/>
            <a:ext cx="4639392" cy="1029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721" y="2741430"/>
            <a:ext cx="6204021" cy="2317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881" y="1997762"/>
            <a:ext cx="5914486" cy="2841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8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3515" y="3719110"/>
            <a:ext cx="1513042" cy="410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690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Testing</a:t>
            </a:r>
            <a:r>
              <a:rPr lang="de-DE" dirty="0"/>
              <a:t> </a:t>
            </a:r>
            <a:r>
              <a:rPr lang="de-DE" dirty="0" err="1"/>
              <a:t>with</a:t>
            </a:r>
            <a:r>
              <a:rPr lang="de-DE" dirty="0"/>
              <a:t> </a:t>
            </a:r>
            <a:r>
              <a:rPr lang="de-DE" dirty="0" err="1"/>
              <a:t>profiles</a:t>
            </a:r>
            <a:endParaRPr lang="de-DE" dirty="0"/>
          </a:p>
        </p:txBody>
      </p:sp>
      <p:sp>
        <p:nvSpPr>
          <p:cNvPr id="3" name="Inhaltsplatzhalter 2"/>
          <p:cNvSpPr>
            <a:spLocks noGrp="1"/>
          </p:cNvSpPr>
          <p:nvPr>
            <p:ph idx="1"/>
          </p:nvPr>
        </p:nvSpPr>
        <p:spPr/>
        <p:txBody>
          <a:bodyPr/>
          <a:lstStyle/>
          <a:p>
            <a:r>
              <a:rPr lang="de-DE" dirty="0"/>
              <a:t>Spring </a:t>
            </a:r>
            <a:r>
              <a:rPr lang="en-US" dirty="0"/>
              <a:t>offers the @</a:t>
            </a:r>
            <a:r>
              <a:rPr lang="en-US" dirty="0" err="1"/>
              <a:t>ActiveProfiles</a:t>
            </a:r>
            <a:r>
              <a:rPr lang="en-US" dirty="0"/>
              <a:t> annotation to let you specify which </a:t>
            </a:r>
            <a:r>
              <a:rPr lang="en-US" dirty="0" smtClean="0"/>
              <a:t>profile(s) should </a:t>
            </a:r>
            <a:r>
              <a:rPr lang="en-US" dirty="0"/>
              <a:t>be active when a test is run. </a:t>
            </a:r>
            <a:endParaRPr lang="de-DE"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839" y="3218776"/>
            <a:ext cx="563880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364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Conditional</a:t>
            </a:r>
            <a:r>
              <a:rPr lang="de-DE" dirty="0"/>
              <a:t> </a:t>
            </a:r>
            <a:r>
              <a:rPr lang="de-DE" dirty="0" err="1"/>
              <a:t>beans</a:t>
            </a:r>
            <a:endParaRPr lang="de-DE" dirty="0"/>
          </a:p>
        </p:txBody>
      </p:sp>
      <p:sp>
        <p:nvSpPr>
          <p:cNvPr id="3" name="Inhaltsplatzhalter 2"/>
          <p:cNvSpPr>
            <a:spLocks noGrp="1"/>
          </p:cNvSpPr>
          <p:nvPr>
            <p:ph idx="1"/>
          </p:nvPr>
        </p:nvSpPr>
        <p:spPr/>
        <p:txBody>
          <a:bodyPr/>
          <a:lstStyle/>
          <a:p>
            <a:r>
              <a:rPr lang="de-DE" dirty="0"/>
              <a:t>E.g. </a:t>
            </a:r>
            <a:r>
              <a:rPr lang="de-DE" dirty="0" err="1"/>
              <a:t>if</a:t>
            </a:r>
            <a:r>
              <a:rPr lang="de-DE" dirty="0"/>
              <a:t> </a:t>
            </a:r>
            <a:r>
              <a:rPr lang="de-DE" dirty="0" err="1"/>
              <a:t>you</a:t>
            </a:r>
            <a:r>
              <a:rPr lang="de-DE" dirty="0"/>
              <a:t> </a:t>
            </a:r>
            <a:r>
              <a:rPr lang="de-DE" dirty="0" err="1"/>
              <a:t>want</a:t>
            </a:r>
            <a:r>
              <a:rPr lang="de-DE" dirty="0"/>
              <a:t> </a:t>
            </a:r>
            <a:r>
              <a:rPr lang="de-DE" dirty="0" err="1"/>
              <a:t>beans</a:t>
            </a:r>
            <a:r>
              <a:rPr lang="de-DE" dirty="0"/>
              <a:t> </a:t>
            </a:r>
            <a:r>
              <a:rPr lang="de-DE" dirty="0" err="1"/>
              <a:t>to</a:t>
            </a:r>
            <a:r>
              <a:rPr lang="de-DE" dirty="0"/>
              <a:t> </a:t>
            </a:r>
            <a:r>
              <a:rPr lang="de-DE" dirty="0" err="1"/>
              <a:t>be</a:t>
            </a:r>
            <a:r>
              <a:rPr lang="de-DE" dirty="0"/>
              <a:t> </a:t>
            </a:r>
            <a:r>
              <a:rPr lang="de-DE" dirty="0" err="1"/>
              <a:t>configured</a:t>
            </a:r>
            <a:r>
              <a:rPr lang="de-DE" dirty="0"/>
              <a:t> </a:t>
            </a:r>
            <a:r>
              <a:rPr lang="de-DE" dirty="0" err="1"/>
              <a:t>only</a:t>
            </a:r>
            <a:r>
              <a:rPr lang="de-DE" dirty="0"/>
              <a:t> </a:t>
            </a:r>
            <a:r>
              <a:rPr lang="de-DE" dirty="0" err="1"/>
              <a:t>if</a:t>
            </a:r>
            <a:r>
              <a:rPr lang="de-DE" dirty="0"/>
              <a:t> </a:t>
            </a:r>
            <a:r>
              <a:rPr lang="de-DE" dirty="0" err="1"/>
              <a:t>some</a:t>
            </a:r>
            <a:r>
              <a:rPr lang="de-DE" dirty="0"/>
              <a:t> </a:t>
            </a:r>
            <a:r>
              <a:rPr lang="de-DE" dirty="0" err="1"/>
              <a:t>libraries</a:t>
            </a:r>
            <a:r>
              <a:rPr lang="de-DE" dirty="0"/>
              <a:t> </a:t>
            </a:r>
            <a:r>
              <a:rPr lang="de-DE" dirty="0" err="1"/>
              <a:t>are</a:t>
            </a:r>
            <a:r>
              <a:rPr lang="de-DE" dirty="0"/>
              <a:t> in </a:t>
            </a:r>
            <a:r>
              <a:rPr lang="de-DE" dirty="0" err="1"/>
              <a:t>the</a:t>
            </a:r>
            <a:r>
              <a:rPr lang="de-DE" dirty="0"/>
              <a:t> </a:t>
            </a:r>
            <a:r>
              <a:rPr lang="de-DE" dirty="0" err="1"/>
              <a:t>classpath</a:t>
            </a:r>
            <a:r>
              <a:rPr lang="de-DE" dirty="0"/>
              <a:t> </a:t>
            </a:r>
            <a:r>
              <a:rPr lang="de-DE" dirty="0" err="1"/>
              <a:t>or</a:t>
            </a:r>
            <a:r>
              <a:rPr lang="de-DE" dirty="0"/>
              <a:t> </a:t>
            </a:r>
            <a:r>
              <a:rPr lang="de-DE" dirty="0" err="1"/>
              <a:t>some</a:t>
            </a:r>
            <a:r>
              <a:rPr lang="de-DE" dirty="0"/>
              <a:t> </a:t>
            </a:r>
            <a:r>
              <a:rPr lang="de-DE" dirty="0" err="1"/>
              <a:t>environment</a:t>
            </a:r>
            <a:r>
              <a:rPr lang="de-DE" dirty="0"/>
              <a:t> variables </a:t>
            </a:r>
            <a:r>
              <a:rPr lang="de-DE" dirty="0" err="1"/>
              <a:t>are</a:t>
            </a:r>
            <a:r>
              <a:rPr lang="de-DE" dirty="0"/>
              <a:t> </a:t>
            </a:r>
            <a:r>
              <a:rPr lang="de-DE" dirty="0" err="1"/>
              <a:t>set</a:t>
            </a:r>
            <a:endParaRPr lang="de-DE" dirty="0"/>
          </a:p>
          <a:p>
            <a:r>
              <a:rPr lang="de-DE" dirty="0"/>
              <a:t>Spring 4 </a:t>
            </a:r>
            <a:r>
              <a:rPr lang="de-DE" dirty="0" err="1"/>
              <a:t>introduces</a:t>
            </a:r>
            <a:r>
              <a:rPr lang="de-DE" dirty="0"/>
              <a:t> </a:t>
            </a:r>
            <a:r>
              <a:rPr lang="de-DE" b="1" dirty="0"/>
              <a:t>@</a:t>
            </a:r>
            <a:r>
              <a:rPr lang="de-DE" b="1" dirty="0" err="1"/>
              <a:t>Conditional</a:t>
            </a:r>
            <a:r>
              <a:rPr lang="de-DE" b="1" dirty="0"/>
              <a:t> </a:t>
            </a:r>
            <a:r>
              <a:rPr lang="de-DE" dirty="0" err="1"/>
              <a:t>annotation</a:t>
            </a:r>
            <a:r>
              <a:rPr lang="de-DE" b="1" dirty="0"/>
              <a:t> </a:t>
            </a:r>
            <a:r>
              <a:rPr lang="de-DE" dirty="0"/>
              <a:t>– </a:t>
            </a:r>
            <a:r>
              <a:rPr lang="de-DE" dirty="0" err="1"/>
              <a:t>only</a:t>
            </a:r>
            <a:r>
              <a:rPr lang="de-DE" dirty="0"/>
              <a:t> </a:t>
            </a:r>
            <a:r>
              <a:rPr lang="de-DE" dirty="0" err="1"/>
              <a:t>if</a:t>
            </a:r>
            <a:r>
              <a:rPr lang="de-DE" dirty="0"/>
              <a:t> </a:t>
            </a:r>
            <a:r>
              <a:rPr lang="de-DE" dirty="0" err="1"/>
              <a:t>the</a:t>
            </a:r>
            <a:r>
              <a:rPr lang="de-DE" dirty="0"/>
              <a:t> </a:t>
            </a:r>
            <a:r>
              <a:rPr lang="de-DE" dirty="0" err="1"/>
              <a:t>condition</a:t>
            </a:r>
            <a:r>
              <a:rPr lang="de-DE" dirty="0"/>
              <a:t> </a:t>
            </a:r>
            <a:r>
              <a:rPr lang="de-DE" dirty="0" err="1"/>
              <a:t>is</a:t>
            </a:r>
            <a:r>
              <a:rPr lang="de-DE" dirty="0"/>
              <a:t> </a:t>
            </a:r>
            <a:r>
              <a:rPr lang="de-DE" dirty="0" err="1"/>
              <a:t>true</a:t>
            </a:r>
            <a:r>
              <a:rPr lang="de-DE" dirty="0"/>
              <a:t> </a:t>
            </a:r>
            <a:r>
              <a:rPr lang="de-DE" dirty="0" err="1"/>
              <a:t>the</a:t>
            </a:r>
            <a:r>
              <a:rPr lang="de-DE" dirty="0"/>
              <a:t> </a:t>
            </a:r>
            <a:r>
              <a:rPr lang="de-DE" dirty="0" err="1"/>
              <a:t>bean</a:t>
            </a:r>
            <a:r>
              <a:rPr lang="de-DE" dirty="0"/>
              <a:t> will </a:t>
            </a:r>
            <a:r>
              <a:rPr lang="de-DE" dirty="0" err="1"/>
              <a:t>be</a:t>
            </a:r>
            <a:r>
              <a:rPr lang="de-DE" dirty="0"/>
              <a:t> </a:t>
            </a:r>
            <a:r>
              <a:rPr lang="de-DE" dirty="0" err="1"/>
              <a:t>created</a:t>
            </a:r>
            <a:endParaRPr lang="de-DE" dirty="0"/>
          </a:p>
          <a:p>
            <a:endParaRPr lang="de-DE" b="1"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787" y="3358953"/>
            <a:ext cx="6838950"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787" y="4726803"/>
            <a:ext cx="4762500"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232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E2AD353B-979A-4C59-A3DF-C5EC863B005B}"/>
              </a:ext>
            </a:extLst>
          </p:cNvPr>
          <p:cNvSpPr>
            <a:spLocks noGrp="1"/>
          </p:cNvSpPr>
          <p:nvPr>
            <p:ph type="title"/>
          </p:nvPr>
        </p:nvSpPr>
        <p:spPr/>
        <p:txBody>
          <a:bodyPr/>
          <a:lstStyle/>
          <a:p>
            <a:r>
              <a:rPr lang="en-US" dirty="0"/>
              <a:t>Injecting dependencies</a:t>
            </a:r>
            <a:endParaRPr lang="de-DE" dirty="0"/>
          </a:p>
        </p:txBody>
      </p:sp>
      <p:pic>
        <p:nvPicPr>
          <p:cNvPr id="3" name="Grafik 2"/>
          <p:cNvPicPr>
            <a:picLocks noChangeAspect="1"/>
          </p:cNvPicPr>
          <p:nvPr/>
        </p:nvPicPr>
        <p:blipFill>
          <a:blip r:embed="rId2"/>
          <a:stretch>
            <a:fillRect/>
          </a:stretch>
        </p:blipFill>
        <p:spPr>
          <a:xfrm>
            <a:off x="972792" y="1278229"/>
            <a:ext cx="6192001" cy="2817800"/>
          </a:xfrm>
          <a:prstGeom prst="rect">
            <a:avLst/>
          </a:prstGeom>
        </p:spPr>
      </p:pic>
      <p:pic>
        <p:nvPicPr>
          <p:cNvPr id="4" name="Grafik 3"/>
          <p:cNvPicPr>
            <a:picLocks noChangeAspect="1"/>
          </p:cNvPicPr>
          <p:nvPr/>
        </p:nvPicPr>
        <p:blipFill>
          <a:blip r:embed="rId3"/>
          <a:stretch>
            <a:fillRect/>
          </a:stretch>
        </p:blipFill>
        <p:spPr>
          <a:xfrm>
            <a:off x="5074612" y="3285991"/>
            <a:ext cx="6166201" cy="2425367"/>
          </a:xfrm>
          <a:prstGeom prst="rect">
            <a:avLst/>
          </a:prstGeom>
        </p:spPr>
      </p:pic>
      <p:pic>
        <p:nvPicPr>
          <p:cNvPr id="5" name="Grafik 4"/>
          <p:cNvPicPr>
            <a:picLocks noChangeAspect="1"/>
          </p:cNvPicPr>
          <p:nvPr/>
        </p:nvPicPr>
        <p:blipFill>
          <a:blip r:embed="rId4"/>
          <a:stretch>
            <a:fillRect/>
          </a:stretch>
        </p:blipFill>
        <p:spPr>
          <a:xfrm>
            <a:off x="7777760" y="967850"/>
            <a:ext cx="2554200" cy="2071533"/>
          </a:xfrm>
          <a:prstGeom prst="rect">
            <a:avLst/>
          </a:prstGeom>
        </p:spPr>
      </p:pic>
    </p:spTree>
    <p:extLst>
      <p:ext uri="{BB962C8B-B14F-4D97-AF65-F5344CB8AC3E}">
        <p14:creationId xmlns:p14="http://schemas.microsoft.com/office/powerpoint/2010/main" val="17586693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Conditional</a:t>
            </a:r>
            <a:r>
              <a:rPr lang="de-DE" dirty="0"/>
              <a:t> </a:t>
            </a:r>
            <a:r>
              <a:rPr lang="de-DE" dirty="0" err="1"/>
              <a:t>beans</a:t>
            </a:r>
            <a:endParaRPr lang="de-DE"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499" y="1554429"/>
            <a:ext cx="6838950" cy="1057275"/>
          </a:xfrm>
          <a:prstGeom prst="rect">
            <a:avLst/>
          </a:prstGeom>
          <a:noFill/>
          <a:ln w="9525">
            <a:solidFill>
              <a:srgbClr val="0EF614"/>
            </a:solidFill>
            <a:miter lim="800000"/>
            <a:headEnd/>
            <a:tailEnd/>
          </a:ln>
          <a:extLst>
            <a:ext uri="{909E8E84-426E-40DD-AFC4-6F175D3DCCD1}">
              <a14:hiddenFill xmlns:a14="http://schemas.microsoft.com/office/drawing/2010/main">
                <a:solidFill>
                  <a:schemeClr val="accent1"/>
                </a:solidFill>
              </a14:hiddenFill>
            </a:ext>
          </a:extLst>
        </p:spPr>
      </p:pic>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4982" y="3027011"/>
            <a:ext cx="7191375" cy="2762250"/>
          </a:xfrm>
          <a:prstGeom prst="rect">
            <a:avLst/>
          </a:prstGeom>
          <a:noFill/>
          <a:ln w="9525">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4479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95400" y="503853"/>
            <a:ext cx="9601200" cy="515743"/>
          </a:xfrm>
        </p:spPr>
        <p:txBody>
          <a:bodyPr>
            <a:normAutofit fontScale="90000"/>
          </a:bodyPr>
          <a:lstStyle/>
          <a:p>
            <a:r>
              <a:rPr lang="de-DE" dirty="0" err="1"/>
              <a:t>Conditional</a:t>
            </a:r>
            <a:r>
              <a:rPr lang="de-DE" dirty="0"/>
              <a:t> </a:t>
            </a:r>
            <a:r>
              <a:rPr lang="de-DE" dirty="0" err="1"/>
              <a:t>beans</a:t>
            </a:r>
            <a:endParaRPr lang="de-DE" dirty="0"/>
          </a:p>
        </p:txBody>
      </p:sp>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65661" y="1836377"/>
            <a:ext cx="5153025" cy="1428750"/>
          </a:xfrm>
          <a:prstGeom prst="rect">
            <a:avLst/>
          </a:prstGeom>
          <a:noFill/>
          <a:ln w="9525">
            <a:solidFill>
              <a:srgbClr val="0EF614"/>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feld 3"/>
          <p:cNvSpPr txBox="1"/>
          <p:nvPr/>
        </p:nvSpPr>
        <p:spPr>
          <a:xfrm>
            <a:off x="1286632" y="1351372"/>
            <a:ext cx="8969250" cy="646331"/>
          </a:xfrm>
          <a:prstGeom prst="rect">
            <a:avLst/>
          </a:prstGeom>
          <a:noFill/>
        </p:spPr>
        <p:txBody>
          <a:bodyPr wrap="none" rtlCol="0">
            <a:spAutoFit/>
          </a:bodyPr>
          <a:lstStyle/>
          <a:p>
            <a:r>
              <a:rPr lang="de-DE" dirty="0"/>
              <a:t>The </a:t>
            </a:r>
            <a:r>
              <a:rPr lang="en-US" dirty="0"/>
              <a:t>matches() method is given a </a:t>
            </a:r>
            <a:r>
              <a:rPr lang="en-US" dirty="0" err="1"/>
              <a:t>ConditionContext</a:t>
            </a:r>
            <a:r>
              <a:rPr lang="en-US" dirty="0"/>
              <a:t> and an </a:t>
            </a:r>
            <a:r>
              <a:rPr lang="en-US" dirty="0" err="1"/>
              <a:t>AnnotatedTypeMetadata</a:t>
            </a:r>
            <a:r>
              <a:rPr lang="en-US" dirty="0"/>
              <a:t> to</a:t>
            </a:r>
          </a:p>
          <a:p>
            <a:r>
              <a:rPr lang="en-US" dirty="0"/>
              <a:t>use in making its decision: </a:t>
            </a:r>
            <a:endParaRPr lang="de-DE" dirty="0"/>
          </a:p>
        </p:txBody>
      </p:sp>
      <p:sp>
        <p:nvSpPr>
          <p:cNvPr id="5" name="Rechteck 4"/>
          <p:cNvSpPr/>
          <p:nvPr/>
        </p:nvSpPr>
        <p:spPr>
          <a:xfrm>
            <a:off x="1397225" y="3342665"/>
            <a:ext cx="10514251" cy="2862322"/>
          </a:xfrm>
          <a:prstGeom prst="rect">
            <a:avLst/>
          </a:prstGeom>
        </p:spPr>
        <p:txBody>
          <a:bodyPr wrap="square">
            <a:spAutoFit/>
          </a:bodyPr>
          <a:lstStyle/>
          <a:p>
            <a:r>
              <a:rPr lang="en-US" dirty="0"/>
              <a:t>From the </a:t>
            </a:r>
            <a:r>
              <a:rPr lang="en-US" dirty="0" err="1"/>
              <a:t>ConditionContext</a:t>
            </a:r>
            <a:r>
              <a:rPr lang="en-US" dirty="0"/>
              <a:t>, you can do the following:</a:t>
            </a:r>
          </a:p>
          <a:p>
            <a:endParaRPr lang="en-US" dirty="0"/>
          </a:p>
          <a:p>
            <a:pPr marL="285750" indent="-285750">
              <a:buClr>
                <a:schemeClr val="accent1"/>
              </a:buClr>
              <a:buFont typeface="Wingdings" panose="05000000000000000000" pitchFamily="2" charset="2"/>
              <a:buChar char="§"/>
            </a:pPr>
            <a:r>
              <a:rPr lang="en-US" dirty="0"/>
              <a:t>Check for bean definitions via the </a:t>
            </a:r>
            <a:r>
              <a:rPr lang="en-US" dirty="0" err="1"/>
              <a:t>BeanDefinitionRegistry</a:t>
            </a:r>
            <a:r>
              <a:rPr lang="en-US" dirty="0"/>
              <a:t> returned from </a:t>
            </a:r>
            <a:r>
              <a:rPr lang="de-DE" dirty="0" err="1"/>
              <a:t>getRegistry</a:t>
            </a:r>
            <a:r>
              <a:rPr lang="de-DE" dirty="0"/>
              <a:t>(). </a:t>
            </a:r>
          </a:p>
          <a:p>
            <a:pPr marL="285750" indent="-285750">
              <a:buClr>
                <a:schemeClr val="accent1"/>
              </a:buClr>
              <a:buFont typeface="Wingdings" panose="05000000000000000000" pitchFamily="2" charset="2"/>
              <a:buChar char="§"/>
            </a:pPr>
            <a:r>
              <a:rPr lang="en-US" dirty="0"/>
              <a:t>Check for the presence of beans, and even dig into bean properties via the C</a:t>
            </a:r>
            <a:r>
              <a:rPr lang="de-DE" dirty="0" err="1"/>
              <a:t>onfigurableListableBeanFactory</a:t>
            </a:r>
            <a:r>
              <a:rPr lang="de-DE" dirty="0"/>
              <a:t> </a:t>
            </a:r>
            <a:r>
              <a:rPr lang="de-DE" dirty="0" err="1"/>
              <a:t>returned</a:t>
            </a:r>
            <a:r>
              <a:rPr lang="de-DE" dirty="0"/>
              <a:t> </a:t>
            </a:r>
            <a:r>
              <a:rPr lang="de-DE" dirty="0" err="1"/>
              <a:t>from</a:t>
            </a:r>
            <a:r>
              <a:rPr lang="de-DE" dirty="0"/>
              <a:t> </a:t>
            </a:r>
            <a:r>
              <a:rPr lang="de-DE" dirty="0" err="1"/>
              <a:t>getBeanFactory</a:t>
            </a:r>
            <a:r>
              <a:rPr lang="de-DE" dirty="0"/>
              <a:t>(). </a:t>
            </a:r>
          </a:p>
          <a:p>
            <a:pPr marL="285750" indent="-285750">
              <a:buClr>
                <a:schemeClr val="accent1"/>
              </a:buClr>
              <a:buFont typeface="Wingdings" panose="05000000000000000000" pitchFamily="2" charset="2"/>
              <a:buChar char="§"/>
            </a:pPr>
            <a:r>
              <a:rPr lang="en-US" dirty="0"/>
              <a:t>Check for the presence and values of environment variables via the Environment </a:t>
            </a:r>
            <a:r>
              <a:rPr lang="de-DE" dirty="0" err="1"/>
              <a:t>retrieved</a:t>
            </a:r>
            <a:r>
              <a:rPr lang="de-DE" dirty="0"/>
              <a:t> </a:t>
            </a:r>
            <a:r>
              <a:rPr lang="de-DE" dirty="0" err="1"/>
              <a:t>from</a:t>
            </a:r>
            <a:r>
              <a:rPr lang="de-DE" dirty="0"/>
              <a:t> </a:t>
            </a:r>
            <a:r>
              <a:rPr lang="de-DE" dirty="0" err="1"/>
              <a:t>getEnvironment</a:t>
            </a:r>
            <a:r>
              <a:rPr lang="de-DE" dirty="0"/>
              <a:t>().</a:t>
            </a:r>
          </a:p>
          <a:p>
            <a:pPr marL="285750" indent="-285750">
              <a:buClr>
                <a:schemeClr val="accent1"/>
              </a:buClr>
              <a:buFont typeface="Wingdings" panose="05000000000000000000" pitchFamily="2" charset="2"/>
              <a:buChar char="§"/>
            </a:pPr>
            <a:r>
              <a:rPr lang="en-US" dirty="0"/>
              <a:t>Read and inspect the contents of resources loaded via the </a:t>
            </a:r>
            <a:r>
              <a:rPr lang="en-US" dirty="0" err="1"/>
              <a:t>ResourceLoader</a:t>
            </a:r>
            <a:r>
              <a:rPr lang="en-US" dirty="0"/>
              <a:t> </a:t>
            </a:r>
            <a:r>
              <a:rPr lang="de-DE" dirty="0" err="1"/>
              <a:t>returned</a:t>
            </a:r>
            <a:r>
              <a:rPr lang="de-DE" dirty="0"/>
              <a:t> </a:t>
            </a:r>
            <a:r>
              <a:rPr lang="de-DE" dirty="0" err="1"/>
              <a:t>from</a:t>
            </a:r>
            <a:r>
              <a:rPr lang="de-DE" dirty="0"/>
              <a:t> </a:t>
            </a:r>
            <a:r>
              <a:rPr lang="de-DE" dirty="0" err="1"/>
              <a:t>getResourceLoader</a:t>
            </a:r>
            <a:r>
              <a:rPr lang="de-DE" dirty="0"/>
              <a:t>(). </a:t>
            </a:r>
          </a:p>
          <a:p>
            <a:pPr marL="285750" indent="-285750">
              <a:buClr>
                <a:schemeClr val="accent1"/>
              </a:buClr>
              <a:buFont typeface="Wingdings" panose="05000000000000000000" pitchFamily="2" charset="2"/>
              <a:buChar char="§"/>
            </a:pPr>
            <a:r>
              <a:rPr lang="en-US" dirty="0"/>
              <a:t>Load and check for the presence of classes via the </a:t>
            </a:r>
            <a:r>
              <a:rPr lang="en-US" dirty="0" err="1"/>
              <a:t>ClassLoader</a:t>
            </a:r>
            <a:r>
              <a:rPr lang="en-US" dirty="0"/>
              <a:t> returned from </a:t>
            </a:r>
            <a:r>
              <a:rPr lang="de-DE" dirty="0" err="1"/>
              <a:t>getClassLoader</a:t>
            </a:r>
            <a:r>
              <a:rPr lang="de-DE" dirty="0"/>
              <a:t>().</a:t>
            </a:r>
          </a:p>
        </p:txBody>
      </p:sp>
    </p:spTree>
    <p:extLst>
      <p:ext uri="{BB962C8B-B14F-4D97-AF65-F5344CB8AC3E}">
        <p14:creationId xmlns:p14="http://schemas.microsoft.com/office/powerpoint/2010/main" val="114148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Profile </a:t>
            </a:r>
            <a:r>
              <a:rPr lang="de-DE" dirty="0" err="1"/>
              <a:t>Condition</a:t>
            </a:r>
            <a:endParaRPr lang="de-DE"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958" y="1704638"/>
            <a:ext cx="4410075" cy="1457325"/>
          </a:xfrm>
          <a:prstGeom prst="rect">
            <a:avLst/>
          </a:prstGeom>
          <a:noFill/>
          <a:ln w="9525">
            <a:solidFill>
              <a:srgbClr val="0EF614"/>
            </a:solidFill>
            <a:miter lim="800000"/>
            <a:headEnd/>
            <a:tailEnd/>
          </a:ln>
          <a:extLst>
            <a:ext uri="{909E8E84-426E-40DD-AFC4-6F175D3DCCD1}">
              <a14:hiddenFill xmlns:a14="http://schemas.microsoft.com/office/drawing/2010/main">
                <a:solidFill>
                  <a:schemeClr val="accent1"/>
                </a:solidFill>
              </a14:hiddenFill>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9296" y="2692625"/>
            <a:ext cx="5956876" cy="3224211"/>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hteck 3"/>
          <p:cNvSpPr/>
          <p:nvPr/>
        </p:nvSpPr>
        <p:spPr>
          <a:xfrm>
            <a:off x="903612" y="3511986"/>
            <a:ext cx="4485684" cy="1169551"/>
          </a:xfrm>
          <a:prstGeom prst="rect">
            <a:avLst/>
          </a:prstGeom>
          <a:solidFill>
            <a:schemeClr val="accent1">
              <a:alpha val="31000"/>
            </a:schemeClr>
          </a:solidFill>
        </p:spPr>
        <p:txBody>
          <a:bodyPr wrap="square">
            <a:spAutoFit/>
          </a:bodyPr>
          <a:lstStyle/>
          <a:p>
            <a:r>
              <a:rPr lang="en-US" sz="1400" dirty="0"/>
              <a:t>As for the </a:t>
            </a:r>
            <a:r>
              <a:rPr lang="en-US" sz="1400" dirty="0" err="1"/>
              <a:t>AnnotatedTypeMetadata</a:t>
            </a:r>
            <a:r>
              <a:rPr lang="en-US" sz="1400" dirty="0"/>
              <a:t> given to the Condition Interface, it offers you a chance to inspect annotations that may also be placed on the @Bean method. Like </a:t>
            </a:r>
            <a:r>
              <a:rPr lang="en-US" sz="1400" dirty="0" err="1"/>
              <a:t>ConditionContext</a:t>
            </a:r>
            <a:r>
              <a:rPr lang="en-US" sz="1400" dirty="0"/>
              <a:t>, </a:t>
            </a:r>
            <a:r>
              <a:rPr lang="en-US" sz="1400" dirty="0" err="1"/>
              <a:t>AnnotatedTypeMetadata</a:t>
            </a:r>
            <a:r>
              <a:rPr lang="en-US" sz="1400" dirty="0"/>
              <a:t> </a:t>
            </a:r>
            <a:r>
              <a:rPr lang="de-DE" sz="1400" dirty="0" err="1"/>
              <a:t>is</a:t>
            </a:r>
            <a:r>
              <a:rPr lang="de-DE" sz="1400" dirty="0"/>
              <a:t> an </a:t>
            </a:r>
            <a:r>
              <a:rPr lang="de-DE" sz="1400" dirty="0" err="1"/>
              <a:t>interface</a:t>
            </a:r>
            <a:r>
              <a:rPr lang="de-DE" sz="1400" dirty="0"/>
              <a:t>.</a:t>
            </a:r>
          </a:p>
        </p:txBody>
      </p:sp>
      <p:sp>
        <p:nvSpPr>
          <p:cNvPr id="5" name="Gestreifter Pfeil nach rechts 4"/>
          <p:cNvSpPr/>
          <p:nvPr/>
        </p:nvSpPr>
        <p:spPr>
          <a:xfrm>
            <a:off x="5138442" y="3471483"/>
            <a:ext cx="712100" cy="26703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8731308" y="4605681"/>
            <a:ext cx="2339102" cy="338554"/>
          </a:xfrm>
          <a:prstGeom prst="rect">
            <a:avLst/>
          </a:prstGeom>
          <a:solidFill>
            <a:srgbClr val="0EF614">
              <a:alpha val="34000"/>
            </a:srgbClr>
          </a:solidFill>
        </p:spPr>
        <p:txBody>
          <a:bodyPr wrap="none" rtlCol="0">
            <a:spAutoFit/>
          </a:bodyPr>
          <a:lstStyle/>
          <a:p>
            <a:r>
              <a:rPr lang="de-DE" sz="1600" dirty="0"/>
              <a:t>Check </a:t>
            </a:r>
            <a:r>
              <a:rPr lang="de-DE" sz="1600" dirty="0" err="1"/>
              <a:t>if</a:t>
            </a:r>
            <a:r>
              <a:rPr lang="de-DE" sz="1600" dirty="0"/>
              <a:t> </a:t>
            </a:r>
            <a:r>
              <a:rPr lang="de-DE" sz="1600" dirty="0" err="1"/>
              <a:t>profile</a:t>
            </a:r>
            <a:r>
              <a:rPr lang="de-DE" sz="1600" dirty="0"/>
              <a:t> </a:t>
            </a:r>
            <a:r>
              <a:rPr lang="de-DE" sz="1600" dirty="0" err="1"/>
              <a:t>is</a:t>
            </a:r>
            <a:r>
              <a:rPr lang="de-DE" sz="1600" dirty="0"/>
              <a:t> </a:t>
            </a:r>
            <a:r>
              <a:rPr lang="de-DE" sz="1600" dirty="0" err="1"/>
              <a:t>active</a:t>
            </a:r>
            <a:endParaRPr lang="de-DE" sz="1600" dirty="0"/>
          </a:p>
        </p:txBody>
      </p:sp>
      <p:sp>
        <p:nvSpPr>
          <p:cNvPr id="8" name="Gestreifter Pfeil nach rechts 7"/>
          <p:cNvSpPr/>
          <p:nvPr/>
        </p:nvSpPr>
        <p:spPr>
          <a:xfrm rot="12728026">
            <a:off x="8254446" y="4402068"/>
            <a:ext cx="565873" cy="316901"/>
          </a:xfrm>
          <a:prstGeom prst="stripedRightArrow">
            <a:avLst/>
          </a:prstGeom>
          <a:solidFill>
            <a:srgbClr val="0EF614"/>
          </a:solidFill>
          <a:ln>
            <a:solidFill>
              <a:srgbClr val="0EF6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60473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Addressing</a:t>
            </a:r>
            <a:r>
              <a:rPr lang="de-DE" dirty="0"/>
              <a:t> </a:t>
            </a:r>
            <a:r>
              <a:rPr lang="de-DE" dirty="0" err="1"/>
              <a:t>ambiguity</a:t>
            </a:r>
            <a:r>
              <a:rPr lang="de-DE" dirty="0"/>
              <a:t> in </a:t>
            </a:r>
            <a:r>
              <a:rPr lang="de-DE" dirty="0" err="1"/>
              <a:t>autowiring</a:t>
            </a:r>
            <a:endParaRPr lang="de-DE" dirty="0"/>
          </a:p>
        </p:txBody>
      </p:sp>
      <p:pic>
        <p:nvPicPr>
          <p:cNvPr id="307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0219" y="1790862"/>
            <a:ext cx="3962400" cy="904875"/>
          </a:xfrm>
          <a:prstGeom prst="rect">
            <a:avLst/>
          </a:prstGeom>
          <a:noFill/>
          <a:ln w="9525">
            <a:solidFill>
              <a:srgbClr val="0EF614"/>
            </a:solidFill>
            <a:miter lim="800000"/>
            <a:headEnd/>
            <a:tailEnd/>
          </a:ln>
          <a:extLst>
            <a:ext uri="{909E8E84-426E-40DD-AFC4-6F175D3DCCD1}">
              <a14:hiddenFill xmlns:a14="http://schemas.microsoft.com/office/drawing/2010/main">
                <a:solidFill>
                  <a:schemeClr val="accent1"/>
                </a:solidFill>
              </a14:hiddenFill>
            </a:ext>
          </a:extLst>
        </p:spPr>
      </p:pic>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525" y="1743075"/>
            <a:ext cx="4448175"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2320" y="2705185"/>
            <a:ext cx="470535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5108" y="3940948"/>
            <a:ext cx="6315075" cy="885825"/>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sp>
        <p:nvSpPr>
          <p:cNvPr id="4" name="Gestreifter Pfeil nach rechts 3"/>
          <p:cNvSpPr/>
          <p:nvPr/>
        </p:nvSpPr>
        <p:spPr>
          <a:xfrm rot="7449370">
            <a:off x="4094571" y="3264630"/>
            <a:ext cx="695915" cy="27622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Gestreifter Pfeil nach rechts 8"/>
          <p:cNvSpPr/>
          <p:nvPr/>
        </p:nvSpPr>
        <p:spPr>
          <a:xfrm rot="4423551">
            <a:off x="6448004" y="3441903"/>
            <a:ext cx="695915" cy="27622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9166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Addressing</a:t>
            </a:r>
            <a:r>
              <a:rPr lang="de-DE" dirty="0"/>
              <a:t> </a:t>
            </a:r>
            <a:r>
              <a:rPr lang="de-DE" dirty="0" err="1"/>
              <a:t>ambiguity</a:t>
            </a:r>
            <a:r>
              <a:rPr lang="de-DE" dirty="0"/>
              <a:t> in </a:t>
            </a:r>
            <a:r>
              <a:rPr lang="de-DE" dirty="0" err="1"/>
              <a:t>autowiring</a:t>
            </a:r>
            <a:endParaRPr lang="de-DE" dirty="0"/>
          </a:p>
        </p:txBody>
      </p:sp>
      <p:sp>
        <p:nvSpPr>
          <p:cNvPr id="3" name="Inhaltsplatzhalter 2"/>
          <p:cNvSpPr>
            <a:spLocks noGrp="1"/>
          </p:cNvSpPr>
          <p:nvPr>
            <p:ph idx="1"/>
          </p:nvPr>
        </p:nvSpPr>
        <p:spPr/>
        <p:txBody>
          <a:bodyPr/>
          <a:lstStyle/>
          <a:p>
            <a:r>
              <a:rPr lang="de-DE" b="1" dirty="0" err="1"/>
              <a:t>Designating</a:t>
            </a:r>
            <a:r>
              <a:rPr lang="de-DE" b="1" dirty="0"/>
              <a:t> a </a:t>
            </a:r>
            <a:r>
              <a:rPr lang="de-DE" b="1" dirty="0" err="1"/>
              <a:t>primary</a:t>
            </a:r>
            <a:r>
              <a:rPr lang="de-DE" b="1" dirty="0"/>
              <a:t> </a:t>
            </a:r>
            <a:r>
              <a:rPr lang="de-DE" b="1" dirty="0" err="1"/>
              <a:t>bean</a:t>
            </a:r>
            <a:r>
              <a:rPr lang="de-DE" b="1" dirty="0"/>
              <a:t> – </a:t>
            </a:r>
            <a:r>
              <a:rPr lang="de-DE" b="1" dirty="0" err="1"/>
              <a:t>perfect</a:t>
            </a:r>
            <a:r>
              <a:rPr lang="de-DE" b="1" dirty="0"/>
              <a:t> </a:t>
            </a:r>
            <a:r>
              <a:rPr lang="de-DE" b="1" dirty="0" err="1"/>
              <a:t>as</a:t>
            </a:r>
            <a:r>
              <a:rPr lang="de-DE" b="1" dirty="0"/>
              <a:t> </a:t>
            </a:r>
            <a:r>
              <a:rPr lang="de-DE" b="1" dirty="0" err="1"/>
              <a:t>long</a:t>
            </a:r>
            <a:r>
              <a:rPr lang="de-DE" b="1" dirty="0"/>
              <a:t> </a:t>
            </a:r>
            <a:r>
              <a:rPr lang="de-DE" b="1" dirty="0" err="1"/>
              <a:t>you</a:t>
            </a:r>
            <a:r>
              <a:rPr lang="de-DE" b="1" dirty="0"/>
              <a:t> </a:t>
            </a:r>
            <a:r>
              <a:rPr lang="de-DE" b="1" dirty="0" err="1"/>
              <a:t>define</a:t>
            </a:r>
            <a:r>
              <a:rPr lang="de-DE" b="1" dirty="0"/>
              <a:t> </a:t>
            </a:r>
            <a:r>
              <a:rPr lang="de-DE" b="1" dirty="0" err="1"/>
              <a:t>only</a:t>
            </a:r>
            <a:r>
              <a:rPr lang="de-DE" b="1" dirty="0"/>
              <a:t> </a:t>
            </a:r>
            <a:r>
              <a:rPr lang="de-DE" b="1" dirty="0" err="1"/>
              <a:t>one</a:t>
            </a:r>
            <a:r>
              <a:rPr lang="de-DE" b="1" dirty="0"/>
              <a:t> @Primary </a:t>
            </a:r>
            <a:r>
              <a:rPr lang="de-DE" b="1" dirty="0" err="1"/>
              <a:t>bean</a:t>
            </a:r>
            <a:endParaRPr lang="de-DE"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713" y="2480629"/>
            <a:ext cx="4552950"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713" y="3429000"/>
            <a:ext cx="365760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686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Addressing</a:t>
            </a:r>
            <a:r>
              <a:rPr lang="de-DE" dirty="0"/>
              <a:t> </a:t>
            </a:r>
            <a:r>
              <a:rPr lang="de-DE" dirty="0" err="1"/>
              <a:t>ambiguity</a:t>
            </a:r>
            <a:r>
              <a:rPr lang="de-DE" dirty="0"/>
              <a:t> in </a:t>
            </a:r>
            <a:r>
              <a:rPr lang="de-DE" dirty="0" err="1"/>
              <a:t>autowiring</a:t>
            </a:r>
            <a:endParaRPr lang="de-DE" dirty="0"/>
          </a:p>
        </p:txBody>
      </p:sp>
      <p:sp>
        <p:nvSpPr>
          <p:cNvPr id="3" name="Inhaltsplatzhalter 2"/>
          <p:cNvSpPr>
            <a:spLocks noGrp="1"/>
          </p:cNvSpPr>
          <p:nvPr>
            <p:ph idx="1"/>
          </p:nvPr>
        </p:nvSpPr>
        <p:spPr/>
        <p:txBody>
          <a:bodyPr/>
          <a:lstStyle/>
          <a:p>
            <a:r>
              <a:rPr lang="de-DE" dirty="0" err="1"/>
              <a:t>Using</a:t>
            </a:r>
            <a:r>
              <a:rPr lang="de-DE" dirty="0"/>
              <a:t> </a:t>
            </a:r>
            <a:r>
              <a:rPr lang="de-DE" dirty="0" err="1"/>
              <a:t>Qualifier</a:t>
            </a:r>
            <a:r>
              <a:rPr lang="de-DE" dirty="0"/>
              <a:t> – </a:t>
            </a:r>
            <a:r>
              <a:rPr lang="de-DE" dirty="0" err="1"/>
              <a:t>it</a:t>
            </a:r>
            <a:r>
              <a:rPr lang="de-DE" dirty="0"/>
              <a:t> </a:t>
            </a:r>
            <a:r>
              <a:rPr lang="de-DE" dirty="0" err="1"/>
              <a:t>is</a:t>
            </a:r>
            <a:r>
              <a:rPr lang="de-DE" dirty="0"/>
              <a:t> not </a:t>
            </a:r>
            <a:r>
              <a:rPr lang="de-DE" dirty="0" err="1"/>
              <a:t>allowed</a:t>
            </a:r>
            <a:r>
              <a:rPr lang="de-DE" dirty="0"/>
              <a:t> in Java </a:t>
            </a:r>
            <a:r>
              <a:rPr lang="de-DE" dirty="0" err="1"/>
              <a:t>to</a:t>
            </a:r>
            <a:r>
              <a:rPr lang="de-DE" dirty="0"/>
              <a:t> </a:t>
            </a:r>
            <a:r>
              <a:rPr lang="de-DE" dirty="0" err="1"/>
              <a:t>use</a:t>
            </a:r>
            <a:r>
              <a:rPr lang="de-DE" dirty="0"/>
              <a:t> </a:t>
            </a:r>
            <a:r>
              <a:rPr lang="de-DE" dirty="0" err="1"/>
              <a:t>more</a:t>
            </a:r>
            <a:r>
              <a:rPr lang="de-DE" dirty="0"/>
              <a:t> </a:t>
            </a:r>
            <a:r>
              <a:rPr lang="de-DE" dirty="0" err="1"/>
              <a:t>annotations</a:t>
            </a:r>
            <a:r>
              <a:rPr lang="de-DE" dirty="0"/>
              <a:t> </a:t>
            </a:r>
            <a:r>
              <a:rPr lang="de-DE" dirty="0" err="1"/>
              <a:t>of</a:t>
            </a:r>
            <a:r>
              <a:rPr lang="de-DE" dirty="0"/>
              <a:t> </a:t>
            </a:r>
            <a:r>
              <a:rPr lang="de-DE" dirty="0" err="1"/>
              <a:t>the</a:t>
            </a:r>
            <a:r>
              <a:rPr lang="de-DE" dirty="0"/>
              <a:t> same type on </a:t>
            </a:r>
            <a:r>
              <a:rPr lang="de-DE" dirty="0" err="1"/>
              <a:t>the</a:t>
            </a:r>
            <a:r>
              <a:rPr lang="de-DE" dirty="0"/>
              <a:t> same </a:t>
            </a:r>
            <a:r>
              <a:rPr lang="de-DE" dirty="0" err="1"/>
              <a:t>element</a:t>
            </a:r>
            <a:endParaRPr lang="de-DE" dirty="0"/>
          </a:p>
          <a:p>
            <a:endParaRPr lang="de-DE" dirty="0"/>
          </a:p>
          <a:p>
            <a:pPr marL="0" indent="0">
              <a:buNone/>
            </a:pPr>
            <a:endParaRPr lang="de-DE" dirty="0"/>
          </a:p>
          <a:p>
            <a:r>
              <a:rPr lang="de-DE" dirty="0" err="1"/>
              <a:t>Defining</a:t>
            </a:r>
            <a:r>
              <a:rPr lang="de-DE" dirty="0"/>
              <a:t> </a:t>
            </a:r>
            <a:r>
              <a:rPr lang="de-DE" dirty="0" err="1"/>
              <a:t>custom</a:t>
            </a:r>
            <a:r>
              <a:rPr lang="de-DE" dirty="0"/>
              <a:t> </a:t>
            </a:r>
            <a:r>
              <a:rPr lang="de-DE" dirty="0" err="1"/>
              <a:t>Qualifier</a:t>
            </a:r>
            <a:r>
              <a:rPr lang="de-DE" dirty="0"/>
              <a:t>:</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138" y="2518748"/>
            <a:ext cx="4600575"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Gerade Verbindung 4"/>
          <p:cNvCxnSpPr/>
          <p:nvPr/>
        </p:nvCxnSpPr>
        <p:spPr>
          <a:xfrm flipH="1">
            <a:off x="2160574" y="2518748"/>
            <a:ext cx="1707417" cy="914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Gerade Verbindung 6"/>
          <p:cNvCxnSpPr/>
          <p:nvPr/>
        </p:nvCxnSpPr>
        <p:spPr>
          <a:xfrm>
            <a:off x="2184848" y="2434793"/>
            <a:ext cx="1440385" cy="1082310"/>
          </a:xfrm>
          <a:prstGeom prst="line">
            <a:avLst/>
          </a:prstGeom>
        </p:spPr>
        <p:style>
          <a:lnRef idx="1">
            <a:schemeClr val="accent1"/>
          </a:lnRef>
          <a:fillRef idx="0">
            <a:schemeClr val="accent1"/>
          </a:fillRef>
          <a:effectRef idx="0">
            <a:schemeClr val="accent1"/>
          </a:effectRef>
          <a:fontRef idx="minor">
            <a:schemeClr val="tx1"/>
          </a:fontRef>
        </p:style>
      </p:cxnSp>
      <p:pic>
        <p:nvPicPr>
          <p:cNvPr id="327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541" y="4007541"/>
            <a:ext cx="4552150" cy="101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9000" y="5066601"/>
            <a:ext cx="4681055" cy="1002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1215" y="3862388"/>
            <a:ext cx="4600575" cy="866775"/>
          </a:xfrm>
          <a:prstGeom prst="rect">
            <a:avLst/>
          </a:prstGeom>
          <a:solidFill>
            <a:srgbClr val="0EF614">
              <a:alpha val="38000"/>
            </a:srgbClr>
          </a:solidFill>
          <a:ln>
            <a:solidFill>
              <a:srgbClr val="0EF614"/>
            </a:solidFill>
          </a:ln>
        </p:spPr>
      </p:pic>
      <p:pic>
        <p:nvPicPr>
          <p:cNvPr id="3277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2781" y="4813021"/>
            <a:ext cx="4019550" cy="1266825"/>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6611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Scoping</a:t>
            </a:r>
            <a:r>
              <a:rPr lang="de-DE" dirty="0"/>
              <a:t> </a:t>
            </a:r>
            <a:r>
              <a:rPr lang="de-DE" dirty="0" err="1"/>
              <a:t>beans</a:t>
            </a:r>
            <a:endParaRPr lang="de-DE" dirty="0"/>
          </a:p>
        </p:txBody>
      </p:sp>
      <p:sp>
        <p:nvSpPr>
          <p:cNvPr id="3" name="Inhaltsplatzhalter 2"/>
          <p:cNvSpPr>
            <a:spLocks noGrp="1"/>
          </p:cNvSpPr>
          <p:nvPr>
            <p:ph idx="1"/>
          </p:nvPr>
        </p:nvSpPr>
        <p:spPr/>
        <p:txBody>
          <a:bodyPr/>
          <a:lstStyle/>
          <a:p>
            <a:r>
              <a:rPr lang="en-US" dirty="0" smtClean="0"/>
              <a:t>Spring </a:t>
            </a:r>
            <a:r>
              <a:rPr lang="en-US" dirty="0"/>
              <a:t>defines several scopes under which a bean can be created, including the </a:t>
            </a:r>
            <a:r>
              <a:rPr lang="de-DE" dirty="0" err="1"/>
              <a:t>following</a:t>
            </a:r>
            <a:r>
              <a:rPr lang="de-DE" dirty="0"/>
              <a:t>:</a:t>
            </a:r>
          </a:p>
          <a:p>
            <a:pPr lvl="1"/>
            <a:r>
              <a:rPr lang="en-US" sz="1800" b="1" i="1" dirty="0"/>
              <a:t>Singleton</a:t>
            </a:r>
            <a:r>
              <a:rPr lang="en-US" sz="1800" i="1" dirty="0"/>
              <a:t> - One instance of the bean is created for the entire application. </a:t>
            </a:r>
          </a:p>
          <a:p>
            <a:pPr lvl="1"/>
            <a:r>
              <a:rPr lang="en-US" sz="1800" b="1" i="1" dirty="0"/>
              <a:t>Prototype</a:t>
            </a:r>
            <a:r>
              <a:rPr lang="en-US" sz="1800" i="1" dirty="0"/>
              <a:t> - One instance of the bean is created every time the bean is injected </a:t>
            </a:r>
            <a:r>
              <a:rPr lang="en-US" sz="1800" dirty="0"/>
              <a:t>into or retrieved from the Spring application context. </a:t>
            </a:r>
          </a:p>
          <a:p>
            <a:pPr lvl="1"/>
            <a:r>
              <a:rPr lang="en-US" sz="1800" b="1" i="1" dirty="0"/>
              <a:t>Session</a:t>
            </a:r>
            <a:r>
              <a:rPr lang="en-US" sz="1800" i="1" dirty="0"/>
              <a:t> - In a web application, one instance of the bean is created for each session. </a:t>
            </a:r>
          </a:p>
          <a:p>
            <a:pPr lvl="1"/>
            <a:r>
              <a:rPr lang="en-US" sz="1800" b="1" i="1" dirty="0"/>
              <a:t>Request</a:t>
            </a:r>
            <a:r>
              <a:rPr lang="en-US" sz="1800" i="1" dirty="0"/>
              <a:t> - In a web application, one instance of the bean is created for each </a:t>
            </a:r>
            <a:r>
              <a:rPr lang="de-DE" sz="1800" dirty="0" err="1"/>
              <a:t>request</a:t>
            </a:r>
            <a:r>
              <a:rPr lang="de-DE" dirty="0"/>
              <a:t>. </a:t>
            </a:r>
          </a:p>
        </p:txBody>
      </p:sp>
    </p:spTree>
    <p:extLst>
      <p:ext uri="{BB962C8B-B14F-4D97-AF65-F5344CB8AC3E}">
        <p14:creationId xmlns:p14="http://schemas.microsoft.com/office/powerpoint/2010/main" val="79507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95400" y="503854"/>
            <a:ext cx="9601200" cy="604756"/>
          </a:xfrm>
        </p:spPr>
        <p:txBody>
          <a:bodyPr/>
          <a:lstStyle/>
          <a:p>
            <a:r>
              <a:rPr lang="en-US" dirty="0"/>
              <a:t>Working with request and session scope</a:t>
            </a:r>
            <a:endParaRPr lang="de-DE" dirty="0"/>
          </a:p>
        </p:txBody>
      </p:sp>
      <p:pic>
        <p:nvPicPr>
          <p:cNvPr id="337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51369" y="1353242"/>
            <a:ext cx="4082767" cy="975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0019" y="2749732"/>
            <a:ext cx="6047458" cy="3327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587" y="2361316"/>
            <a:ext cx="4968370" cy="1610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hteck 3"/>
          <p:cNvSpPr/>
          <p:nvPr/>
        </p:nvSpPr>
        <p:spPr>
          <a:xfrm>
            <a:off x="1464656" y="2799849"/>
            <a:ext cx="962953" cy="202300"/>
          </a:xfrm>
          <a:prstGeom prst="rect">
            <a:avLst/>
          </a:prstGeom>
          <a:noFill/>
          <a:ln>
            <a:solidFill>
              <a:srgbClr val="0EF6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p:cNvSpPr txBox="1"/>
          <p:nvPr/>
        </p:nvSpPr>
        <p:spPr>
          <a:xfrm>
            <a:off x="5502587" y="1901627"/>
            <a:ext cx="5942652" cy="646331"/>
          </a:xfrm>
          <a:prstGeom prst="rect">
            <a:avLst/>
          </a:prstGeom>
          <a:solidFill>
            <a:srgbClr val="0EF614">
              <a:alpha val="27000"/>
            </a:srgbClr>
          </a:solidFill>
        </p:spPr>
        <p:txBody>
          <a:bodyPr wrap="none" rtlCol="0">
            <a:spAutoFit/>
          </a:bodyPr>
          <a:lstStyle/>
          <a:p>
            <a:r>
              <a:rPr lang="de-DE" dirty="0"/>
              <a:t>Singleton </a:t>
            </a:r>
            <a:r>
              <a:rPr lang="de-DE" dirty="0" err="1" smtClean="0"/>
              <a:t>StoreService</a:t>
            </a:r>
            <a:r>
              <a:rPr lang="de-DE" dirty="0" smtClean="0"/>
              <a:t> </a:t>
            </a:r>
            <a:r>
              <a:rPr lang="de-DE" dirty="0" err="1"/>
              <a:t>needs</a:t>
            </a:r>
            <a:r>
              <a:rPr lang="de-DE" dirty="0"/>
              <a:t> a </a:t>
            </a:r>
            <a:r>
              <a:rPr lang="de-DE" dirty="0" err="1" smtClean="0"/>
              <a:t>shopping</a:t>
            </a:r>
            <a:r>
              <a:rPr lang="de-DE" dirty="0" smtClean="0"/>
              <a:t> </a:t>
            </a:r>
            <a:r>
              <a:rPr lang="de-DE" dirty="0" err="1"/>
              <a:t>card</a:t>
            </a:r>
            <a:r>
              <a:rPr lang="de-DE" dirty="0"/>
              <a:t> </a:t>
            </a:r>
            <a:r>
              <a:rPr lang="de-DE" dirty="0" err="1"/>
              <a:t>bean</a:t>
            </a:r>
            <a:endParaRPr lang="de-DE" dirty="0"/>
          </a:p>
          <a:p>
            <a:r>
              <a:rPr lang="de-DE" dirty="0"/>
              <a:t>but </a:t>
            </a:r>
            <a:r>
              <a:rPr lang="de-DE" dirty="0" err="1"/>
              <a:t>this</a:t>
            </a:r>
            <a:r>
              <a:rPr lang="de-DE" dirty="0"/>
              <a:t> </a:t>
            </a:r>
            <a:r>
              <a:rPr lang="de-DE" dirty="0" err="1"/>
              <a:t>is</a:t>
            </a:r>
            <a:r>
              <a:rPr lang="de-DE" dirty="0"/>
              <a:t> </a:t>
            </a:r>
            <a:r>
              <a:rPr lang="de-DE" dirty="0" err="1"/>
              <a:t>session</a:t>
            </a:r>
            <a:r>
              <a:rPr lang="de-DE" dirty="0"/>
              <a:t> </a:t>
            </a:r>
            <a:r>
              <a:rPr lang="de-DE" dirty="0" err="1"/>
              <a:t>scoped</a:t>
            </a:r>
            <a:r>
              <a:rPr lang="de-DE" dirty="0"/>
              <a:t> – </a:t>
            </a:r>
            <a:r>
              <a:rPr lang="de-DE" dirty="0" err="1"/>
              <a:t>created</a:t>
            </a:r>
            <a:r>
              <a:rPr lang="de-DE" dirty="0"/>
              <a:t> </a:t>
            </a:r>
            <a:r>
              <a:rPr lang="de-DE" dirty="0" err="1"/>
              <a:t>with</a:t>
            </a:r>
            <a:r>
              <a:rPr lang="de-DE" dirty="0"/>
              <a:t> </a:t>
            </a:r>
            <a:r>
              <a:rPr lang="de-DE" dirty="0" err="1"/>
              <a:t>every</a:t>
            </a:r>
            <a:r>
              <a:rPr lang="de-DE" dirty="0"/>
              <a:t> </a:t>
            </a:r>
            <a:r>
              <a:rPr lang="de-DE" dirty="0" err="1"/>
              <a:t>new</a:t>
            </a:r>
            <a:r>
              <a:rPr lang="de-DE" dirty="0"/>
              <a:t> </a:t>
            </a:r>
            <a:r>
              <a:rPr lang="de-DE" dirty="0" err="1"/>
              <a:t>user</a:t>
            </a:r>
            <a:endParaRPr lang="de-DE" dirty="0"/>
          </a:p>
        </p:txBody>
      </p:sp>
      <p:pic>
        <p:nvPicPr>
          <p:cNvPr id="337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3273" y="4506677"/>
            <a:ext cx="3311331" cy="1030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1316939" y="4097470"/>
            <a:ext cx="2005677" cy="369332"/>
          </a:xfrm>
          <a:prstGeom prst="rect">
            <a:avLst/>
          </a:prstGeom>
          <a:solidFill>
            <a:srgbClr val="0EF614">
              <a:alpha val="31000"/>
            </a:srgbClr>
          </a:solidFill>
        </p:spPr>
        <p:txBody>
          <a:bodyPr wrap="none" rtlCol="0">
            <a:spAutoFit/>
          </a:bodyPr>
          <a:lstStyle/>
          <a:p>
            <a:r>
              <a:rPr lang="de-DE" dirty="0" err="1"/>
              <a:t>Creating</a:t>
            </a:r>
            <a:r>
              <a:rPr lang="de-DE" dirty="0"/>
              <a:t> a </a:t>
            </a:r>
            <a:r>
              <a:rPr lang="de-DE" dirty="0" err="1"/>
              <a:t>proxy</a:t>
            </a:r>
            <a:r>
              <a:rPr lang="de-DE" dirty="0"/>
              <a:t>: </a:t>
            </a:r>
          </a:p>
        </p:txBody>
      </p:sp>
      <p:sp>
        <p:nvSpPr>
          <p:cNvPr id="7" name="Rechteck 6"/>
          <p:cNvSpPr/>
          <p:nvPr/>
        </p:nvSpPr>
        <p:spPr>
          <a:xfrm>
            <a:off x="4175490" y="1731696"/>
            <a:ext cx="1157161" cy="209876"/>
          </a:xfrm>
          <a:prstGeom prst="rect">
            <a:avLst/>
          </a:prstGeom>
          <a:noFill/>
          <a:ln>
            <a:solidFill>
              <a:srgbClr val="0EF6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4163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Runtime</a:t>
            </a:r>
            <a:r>
              <a:rPr lang="de-DE" dirty="0"/>
              <a:t> </a:t>
            </a:r>
            <a:r>
              <a:rPr lang="de-DE" dirty="0" err="1"/>
              <a:t>value</a:t>
            </a:r>
            <a:r>
              <a:rPr lang="de-DE" dirty="0"/>
              <a:t> </a:t>
            </a:r>
            <a:r>
              <a:rPr lang="de-DE" dirty="0" err="1"/>
              <a:t>injection</a:t>
            </a:r>
            <a:endParaRPr lang="de-DE" dirty="0"/>
          </a:p>
        </p:txBody>
      </p:sp>
      <p:sp>
        <p:nvSpPr>
          <p:cNvPr id="3" name="Inhaltsplatzhalter 2"/>
          <p:cNvSpPr>
            <a:spLocks noGrp="1"/>
          </p:cNvSpPr>
          <p:nvPr>
            <p:ph idx="1"/>
          </p:nvPr>
        </p:nvSpPr>
        <p:spPr/>
        <p:txBody>
          <a:bodyPr/>
          <a:lstStyle/>
          <a:p>
            <a:r>
              <a:rPr lang="de-DE" dirty="0" err="1"/>
              <a:t>to</a:t>
            </a:r>
            <a:r>
              <a:rPr lang="de-DE" dirty="0"/>
              <a:t> </a:t>
            </a:r>
            <a:r>
              <a:rPr lang="de-DE" dirty="0" err="1"/>
              <a:t>avoid</a:t>
            </a:r>
            <a:r>
              <a:rPr lang="de-DE" dirty="0"/>
              <a:t> </a:t>
            </a:r>
            <a:r>
              <a:rPr lang="en-US" dirty="0"/>
              <a:t>hard-coded values and to let the values be determined at runtime</a:t>
            </a:r>
          </a:p>
          <a:p>
            <a:pPr>
              <a:buFont typeface="Wingdings" panose="05000000000000000000" pitchFamily="2" charset="2"/>
              <a:buChar char="Ø"/>
            </a:pPr>
            <a:r>
              <a:rPr lang="en-US" dirty="0"/>
              <a:t>Using the @</a:t>
            </a:r>
            <a:r>
              <a:rPr lang="en-US" dirty="0" err="1"/>
              <a:t>PropertySource</a:t>
            </a:r>
            <a:r>
              <a:rPr lang="en-US" dirty="0"/>
              <a:t> annotation and Environment</a:t>
            </a:r>
            <a:endParaRPr lang="de-DE"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4589" y="2732412"/>
            <a:ext cx="6541905" cy="2457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589" y="5190144"/>
            <a:ext cx="6154329" cy="1239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959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Spring Environment</a:t>
            </a:r>
          </a:p>
        </p:txBody>
      </p:sp>
      <p:pic>
        <p:nvPicPr>
          <p:cNvPr id="358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3047" y="1744206"/>
            <a:ext cx="5962650"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414" y="2952203"/>
            <a:ext cx="4133850" cy="1228725"/>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6406" y="3524082"/>
            <a:ext cx="219075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Gestreifter Pfeil nach rechts 4"/>
          <p:cNvSpPr/>
          <p:nvPr/>
        </p:nvSpPr>
        <p:spPr>
          <a:xfrm>
            <a:off x="5438732" y="3624474"/>
            <a:ext cx="560290" cy="14085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58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0825" y="4613008"/>
            <a:ext cx="70294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076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EC311F2-7E4E-4311-932B-583FEEE399E0}"/>
              </a:ext>
            </a:extLst>
          </p:cNvPr>
          <p:cNvSpPr>
            <a:spLocks noGrp="1"/>
          </p:cNvSpPr>
          <p:nvPr>
            <p:ph type="title"/>
          </p:nvPr>
        </p:nvSpPr>
        <p:spPr/>
        <p:txBody>
          <a:bodyPr/>
          <a:lstStyle/>
          <a:p>
            <a:r>
              <a:rPr lang="en-US" dirty="0"/>
              <a:t>Injecting dependencies</a:t>
            </a:r>
            <a:endParaRPr lang="de-DE" dirty="0"/>
          </a:p>
        </p:txBody>
      </p:sp>
      <p:pic>
        <p:nvPicPr>
          <p:cNvPr id="3" name="Grafik 2"/>
          <p:cNvPicPr>
            <a:picLocks noChangeAspect="1"/>
          </p:cNvPicPr>
          <p:nvPr/>
        </p:nvPicPr>
        <p:blipFill>
          <a:blip r:embed="rId2"/>
          <a:stretch>
            <a:fillRect/>
          </a:stretch>
        </p:blipFill>
        <p:spPr>
          <a:xfrm>
            <a:off x="507044" y="1066800"/>
            <a:ext cx="6243601" cy="3281000"/>
          </a:xfrm>
          <a:prstGeom prst="rect">
            <a:avLst/>
          </a:prstGeom>
        </p:spPr>
      </p:pic>
      <p:pic>
        <p:nvPicPr>
          <p:cNvPr id="4" name="Grafik 3"/>
          <p:cNvPicPr>
            <a:picLocks noChangeAspect="1"/>
          </p:cNvPicPr>
          <p:nvPr/>
        </p:nvPicPr>
        <p:blipFill>
          <a:blip r:embed="rId3"/>
          <a:stretch>
            <a:fillRect/>
          </a:stretch>
        </p:blipFill>
        <p:spPr>
          <a:xfrm>
            <a:off x="5714722" y="2573951"/>
            <a:ext cx="6217801" cy="887800"/>
          </a:xfrm>
          <a:prstGeom prst="rect">
            <a:avLst/>
          </a:prstGeom>
        </p:spPr>
      </p:pic>
      <p:pic>
        <p:nvPicPr>
          <p:cNvPr id="5" name="Grafik 4"/>
          <p:cNvPicPr>
            <a:picLocks noChangeAspect="1"/>
          </p:cNvPicPr>
          <p:nvPr/>
        </p:nvPicPr>
        <p:blipFill>
          <a:blip r:embed="rId4"/>
          <a:stretch>
            <a:fillRect/>
          </a:stretch>
        </p:blipFill>
        <p:spPr>
          <a:xfrm>
            <a:off x="5663122" y="3461751"/>
            <a:ext cx="6269401" cy="2020067"/>
          </a:xfrm>
          <a:prstGeom prst="rect">
            <a:avLst/>
          </a:prstGeom>
        </p:spPr>
      </p:pic>
    </p:spTree>
    <p:extLst>
      <p:ext uri="{BB962C8B-B14F-4D97-AF65-F5344CB8AC3E}">
        <p14:creationId xmlns:p14="http://schemas.microsoft.com/office/powerpoint/2010/main" val="311555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Resolving</a:t>
            </a:r>
            <a:r>
              <a:rPr lang="de-DE" dirty="0"/>
              <a:t> </a:t>
            </a:r>
            <a:r>
              <a:rPr lang="de-DE" dirty="0" err="1"/>
              <a:t>property</a:t>
            </a:r>
            <a:r>
              <a:rPr lang="de-DE" dirty="0"/>
              <a:t> </a:t>
            </a:r>
            <a:r>
              <a:rPr lang="de-DE" dirty="0" err="1"/>
              <a:t>placeholder</a:t>
            </a:r>
            <a:endParaRPr lang="de-DE" dirty="0"/>
          </a:p>
        </p:txBody>
      </p:sp>
      <p:sp>
        <p:nvSpPr>
          <p:cNvPr id="3" name="Inhaltsplatzhalter 2"/>
          <p:cNvSpPr>
            <a:spLocks noGrp="1"/>
          </p:cNvSpPr>
          <p:nvPr>
            <p:ph idx="1"/>
          </p:nvPr>
        </p:nvSpPr>
        <p:spPr>
          <a:xfrm>
            <a:off x="1295399" y="1753985"/>
            <a:ext cx="10308579" cy="4037215"/>
          </a:xfrm>
        </p:spPr>
        <p:txBody>
          <a:bodyPr>
            <a:normAutofit/>
          </a:bodyPr>
          <a:lstStyle/>
          <a:p>
            <a:r>
              <a:rPr lang="de-DE" dirty="0" err="1"/>
              <a:t>Using</a:t>
            </a:r>
            <a:r>
              <a:rPr lang="de-DE" dirty="0"/>
              <a:t> </a:t>
            </a:r>
            <a:r>
              <a:rPr lang="de-DE" dirty="0" err="1"/>
              <a:t>external</a:t>
            </a:r>
            <a:r>
              <a:rPr lang="de-DE" dirty="0"/>
              <a:t> </a:t>
            </a:r>
            <a:r>
              <a:rPr lang="de-DE" dirty="0" err="1"/>
              <a:t>properties</a:t>
            </a:r>
            <a:r>
              <a:rPr lang="de-DE" dirty="0"/>
              <a:t>-file </a:t>
            </a:r>
            <a:r>
              <a:rPr lang="de-DE" dirty="0" err="1"/>
              <a:t>you</a:t>
            </a:r>
            <a:r>
              <a:rPr lang="de-DE" dirty="0"/>
              <a:t> </a:t>
            </a:r>
            <a:r>
              <a:rPr lang="de-DE" dirty="0" err="1"/>
              <a:t>can</a:t>
            </a:r>
            <a:r>
              <a:rPr lang="de-DE" dirty="0"/>
              <a:t> </a:t>
            </a:r>
            <a:r>
              <a:rPr lang="de-DE" dirty="0" err="1"/>
              <a:t>define</a:t>
            </a:r>
            <a:r>
              <a:rPr lang="de-DE" dirty="0"/>
              <a:t> </a:t>
            </a:r>
            <a:r>
              <a:rPr lang="de-DE" dirty="0" err="1"/>
              <a:t>values</a:t>
            </a:r>
            <a:r>
              <a:rPr lang="de-DE" dirty="0"/>
              <a:t> </a:t>
            </a:r>
            <a:r>
              <a:rPr lang="de-DE" dirty="0" err="1"/>
              <a:t>without</a:t>
            </a:r>
            <a:r>
              <a:rPr lang="de-DE" dirty="0"/>
              <a:t> </a:t>
            </a:r>
            <a:r>
              <a:rPr lang="de-DE" dirty="0" err="1"/>
              <a:t>hardcoding</a:t>
            </a:r>
            <a:r>
              <a:rPr lang="de-DE" dirty="0"/>
              <a:t> in XML </a:t>
            </a:r>
            <a:r>
              <a:rPr lang="de-DE" dirty="0" err="1"/>
              <a:t>files</a:t>
            </a:r>
            <a:r>
              <a:rPr lang="de-DE" dirty="0"/>
              <a:t> </a:t>
            </a:r>
            <a:r>
              <a:rPr lang="de-DE" dirty="0" err="1"/>
              <a:t>or</a:t>
            </a:r>
            <a:r>
              <a:rPr lang="de-DE" dirty="0"/>
              <a:t> </a:t>
            </a:r>
            <a:r>
              <a:rPr lang="de-DE" dirty="0" err="1"/>
              <a:t>using</a:t>
            </a:r>
            <a:r>
              <a:rPr lang="de-DE" dirty="0"/>
              <a:t> @Value </a:t>
            </a:r>
            <a:r>
              <a:rPr lang="de-DE" dirty="0" err="1"/>
              <a:t>annotation</a:t>
            </a:r>
            <a:endParaRPr lang="de-DE" dirty="0"/>
          </a:p>
          <a:p>
            <a:endParaRPr lang="de-DE" dirty="0"/>
          </a:p>
          <a:p>
            <a:pPr marL="0" indent="0">
              <a:buNone/>
            </a:pPr>
            <a:endParaRPr lang="de-DE" dirty="0"/>
          </a:p>
          <a:p>
            <a:pPr marL="0" indent="0">
              <a:buNone/>
            </a:pPr>
            <a:endParaRPr lang="de-DE" sz="1100" dirty="0"/>
          </a:p>
          <a:p>
            <a:r>
              <a:rPr lang="en-US" dirty="0"/>
              <a:t>In order to use placeholder values, you must configure either a </a:t>
            </a:r>
            <a:r>
              <a:rPr lang="en-US" dirty="0" err="1"/>
              <a:t>PropertyPlaceholderConfigurer</a:t>
            </a:r>
            <a:r>
              <a:rPr lang="en-US" dirty="0"/>
              <a:t> </a:t>
            </a:r>
            <a:r>
              <a:rPr lang="de-DE" dirty="0" err="1"/>
              <a:t>bean</a:t>
            </a:r>
            <a:r>
              <a:rPr lang="de-DE" dirty="0"/>
              <a:t> </a:t>
            </a:r>
            <a:r>
              <a:rPr lang="de-DE" dirty="0" err="1"/>
              <a:t>or</a:t>
            </a:r>
            <a:r>
              <a:rPr lang="de-DE" dirty="0"/>
              <a:t> a </a:t>
            </a:r>
            <a:r>
              <a:rPr lang="de-DE" dirty="0" err="1"/>
              <a:t>PropertySourcesPlaceholderConfigurer</a:t>
            </a:r>
            <a:r>
              <a:rPr lang="de-DE" dirty="0"/>
              <a:t> </a:t>
            </a:r>
            <a:r>
              <a:rPr lang="de-DE" dirty="0" err="1"/>
              <a:t>bean</a:t>
            </a:r>
            <a:r>
              <a:rPr lang="de-DE" dirty="0"/>
              <a:t>. </a:t>
            </a: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898" y="2448725"/>
            <a:ext cx="3314700"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0904" y="2562013"/>
            <a:ext cx="4448175"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hteck 4"/>
          <p:cNvSpPr/>
          <p:nvPr/>
        </p:nvSpPr>
        <p:spPr>
          <a:xfrm>
            <a:off x="7007703" y="2743199"/>
            <a:ext cx="631178" cy="226492"/>
          </a:xfrm>
          <a:prstGeom prst="rect">
            <a:avLst/>
          </a:prstGeom>
          <a:noFill/>
          <a:ln>
            <a:solidFill>
              <a:srgbClr val="0EF6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68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0418" y="4750614"/>
            <a:ext cx="644842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515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Wiring with the Spring Expression Language</a:t>
            </a:r>
            <a:endParaRPr lang="de-DE" dirty="0"/>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074" y="2054829"/>
            <a:ext cx="5219700" cy="164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1796432" y="4321147"/>
            <a:ext cx="5853975" cy="1077218"/>
          </a:xfrm>
          <a:prstGeom prst="rect">
            <a:avLst/>
          </a:prstGeom>
          <a:solidFill>
            <a:srgbClr val="0EF614">
              <a:alpha val="25000"/>
            </a:srgbClr>
          </a:solidFill>
        </p:spPr>
        <p:txBody>
          <a:bodyPr wrap="none" rtlCol="0">
            <a:spAutoFit/>
          </a:bodyPr>
          <a:lstStyle/>
          <a:p>
            <a:r>
              <a:rPr lang="de-DE" sz="1600" dirty="0"/>
              <a:t>An </a:t>
            </a:r>
            <a:r>
              <a:rPr lang="de-DE" sz="1600" dirty="0" err="1"/>
              <a:t>example</a:t>
            </a:r>
            <a:r>
              <a:rPr lang="de-DE" sz="1600" dirty="0"/>
              <a:t>:</a:t>
            </a:r>
          </a:p>
          <a:p>
            <a:endParaRPr lang="en-US" sz="1600" dirty="0"/>
          </a:p>
          <a:p>
            <a:r>
              <a:rPr lang="en-US" sz="1600" dirty="0"/>
              <a:t>The T() operator evaluates </a:t>
            </a:r>
            <a:r>
              <a:rPr lang="en-US" sz="1600" dirty="0" err="1"/>
              <a:t>java.lang.System</a:t>
            </a:r>
            <a:r>
              <a:rPr lang="en-US" sz="1600" dirty="0"/>
              <a:t> as a type so that </a:t>
            </a:r>
          </a:p>
          <a:p>
            <a:r>
              <a:rPr lang="en-US" sz="1600" dirty="0"/>
              <a:t>the </a:t>
            </a:r>
            <a:r>
              <a:rPr lang="en-US" sz="1600" dirty="0" err="1"/>
              <a:t>staticcurrentTimeMillis</a:t>
            </a:r>
            <a:r>
              <a:rPr lang="en-US" sz="1600" dirty="0"/>
              <a:t>() method can be invoked.</a:t>
            </a:r>
            <a:endParaRPr lang="de-DE" sz="1600" dirty="0"/>
          </a:p>
        </p:txBody>
      </p:sp>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2380" y="4347549"/>
            <a:ext cx="310515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177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Some</a:t>
            </a:r>
            <a:r>
              <a:rPr lang="de-DE" dirty="0"/>
              <a:t> </a:t>
            </a:r>
            <a:r>
              <a:rPr lang="de-DE" dirty="0" err="1"/>
              <a:t>SpEL</a:t>
            </a:r>
            <a:r>
              <a:rPr lang="de-DE" dirty="0"/>
              <a:t> </a:t>
            </a:r>
            <a:r>
              <a:rPr lang="de-DE" dirty="0" err="1"/>
              <a:t>examples</a:t>
            </a:r>
            <a:endParaRPr lang="de-DE"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287" y="1802249"/>
            <a:ext cx="1933575" cy="257175"/>
          </a:xfrm>
          <a:prstGeom prst="rect">
            <a:avLst/>
          </a:prstGeom>
          <a:noFill/>
          <a:ln w="9525">
            <a:solidFill>
              <a:srgbClr val="0EF614"/>
            </a:solidFill>
            <a:miter lim="800000"/>
            <a:headEnd/>
            <a:tailEnd/>
          </a:ln>
          <a:extLst>
            <a:ext uri="{909E8E84-426E-40DD-AFC4-6F175D3DCCD1}">
              <a14:hiddenFill xmlns:a14="http://schemas.microsoft.com/office/drawing/2010/main">
                <a:solidFill>
                  <a:schemeClr val="accent1"/>
                </a:solidFill>
              </a14:hiddenFill>
            </a:ext>
          </a:extLst>
        </p:spPr>
      </p:pic>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895" y="1765582"/>
            <a:ext cx="3143250" cy="285750"/>
          </a:xfrm>
          <a:prstGeom prst="rect">
            <a:avLst/>
          </a:prstGeom>
          <a:noFill/>
          <a:ln w="9525">
            <a:solidFill>
              <a:srgbClr val="0EF614"/>
            </a:solidFill>
            <a:miter lim="800000"/>
            <a:headEnd/>
            <a:tailEnd/>
          </a:ln>
          <a:extLst>
            <a:ext uri="{909E8E84-426E-40DD-AFC4-6F175D3DCCD1}">
              <a14:hiddenFill xmlns:a14="http://schemas.microsoft.com/office/drawing/2010/main">
                <a:solidFill>
                  <a:schemeClr val="accent1"/>
                </a:solidFill>
              </a14:hiddenFill>
            </a:ext>
          </a:extLst>
        </p:spPr>
      </p:pic>
      <p:pic>
        <p:nvPicPr>
          <p:cNvPr id="389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287" y="2277235"/>
            <a:ext cx="6315075" cy="1219200"/>
          </a:xfrm>
          <a:prstGeom prst="rect">
            <a:avLst/>
          </a:prstGeom>
          <a:noFill/>
          <a:ln w="9525">
            <a:solidFill>
              <a:srgbClr val="0EF614"/>
            </a:solidFill>
            <a:miter lim="800000"/>
            <a:headEnd/>
            <a:tailEnd/>
          </a:ln>
          <a:extLst>
            <a:ext uri="{909E8E84-426E-40DD-AFC4-6F175D3DCCD1}">
              <a14:hiddenFill xmlns:a14="http://schemas.microsoft.com/office/drawing/2010/main">
                <a:solidFill>
                  <a:schemeClr val="accent1"/>
                </a:solidFill>
              </a14:hiddenFill>
            </a:ext>
          </a:extLst>
        </p:spPr>
      </p:pic>
      <p:pic>
        <p:nvPicPr>
          <p:cNvPr id="389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458" y="3728828"/>
            <a:ext cx="5191125" cy="857250"/>
          </a:xfrm>
          <a:prstGeom prst="rect">
            <a:avLst/>
          </a:prstGeom>
          <a:noFill/>
          <a:ln w="9525">
            <a:solidFill>
              <a:srgbClr val="0EF614"/>
            </a:solidFill>
            <a:miter lim="800000"/>
            <a:headEnd/>
            <a:tailEnd/>
          </a:ln>
          <a:extLst>
            <a:ext uri="{909E8E84-426E-40DD-AFC4-6F175D3DCCD1}">
              <a14:hiddenFill xmlns:a14="http://schemas.microsoft.com/office/drawing/2010/main">
                <a:solidFill>
                  <a:schemeClr val="accent1"/>
                </a:solidFill>
              </a14:hiddenFill>
            </a:ext>
          </a:extLst>
        </p:spPr>
      </p:pic>
      <p:pic>
        <p:nvPicPr>
          <p:cNvPr id="3891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4278" y="2168076"/>
            <a:ext cx="971550" cy="295275"/>
          </a:xfrm>
          <a:prstGeom prst="rect">
            <a:avLst/>
          </a:prstGeom>
          <a:noFill/>
          <a:ln w="9525">
            <a:solidFill>
              <a:srgbClr val="0EF614"/>
            </a:solidFill>
            <a:miter lim="800000"/>
            <a:headEnd/>
            <a:tailEnd/>
          </a:ln>
          <a:extLst>
            <a:ext uri="{909E8E84-426E-40DD-AFC4-6F175D3DCCD1}">
              <a14:hiddenFill xmlns:a14="http://schemas.microsoft.com/office/drawing/2010/main">
                <a:solidFill>
                  <a:schemeClr val="accent1"/>
                </a:solidFill>
              </a14:hiddenFill>
            </a:ext>
          </a:extLst>
        </p:spPr>
      </p:pic>
      <p:pic>
        <p:nvPicPr>
          <p:cNvPr id="3891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59382" y="2591643"/>
            <a:ext cx="952500" cy="266700"/>
          </a:xfrm>
          <a:prstGeom prst="rect">
            <a:avLst/>
          </a:prstGeom>
          <a:noFill/>
          <a:ln w="9525">
            <a:solidFill>
              <a:srgbClr val="0EF614"/>
            </a:solidFill>
            <a:miter lim="800000"/>
            <a:headEnd/>
            <a:tailEnd/>
          </a:ln>
          <a:extLst>
            <a:ext uri="{909E8E84-426E-40DD-AFC4-6F175D3DCCD1}">
              <a14:hiddenFill xmlns:a14="http://schemas.microsoft.com/office/drawing/2010/main">
                <a:solidFill>
                  <a:schemeClr val="accent1"/>
                </a:solidFill>
              </a14:hiddenFill>
            </a:ext>
          </a:extLst>
        </p:spPr>
      </p:pic>
      <p:pic>
        <p:nvPicPr>
          <p:cNvPr id="3892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08978" y="3271837"/>
            <a:ext cx="1962150" cy="314325"/>
          </a:xfrm>
          <a:prstGeom prst="rect">
            <a:avLst/>
          </a:prstGeom>
          <a:noFill/>
          <a:ln w="9525">
            <a:solidFill>
              <a:srgbClr val="0EF614"/>
            </a:solidFill>
            <a:miter lim="800000"/>
            <a:headEnd/>
            <a:tailEnd/>
          </a:ln>
          <a:extLst>
            <a:ext uri="{909E8E84-426E-40DD-AFC4-6F175D3DCCD1}">
              <a14:hiddenFill xmlns:a14="http://schemas.microsoft.com/office/drawing/2010/main">
                <a:solidFill>
                  <a:schemeClr val="accent1"/>
                </a:solidFill>
              </a14:hiddenFill>
            </a:ext>
          </a:extLst>
        </p:spPr>
      </p:pic>
      <p:pic>
        <p:nvPicPr>
          <p:cNvPr id="38921"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5685" y="4033543"/>
            <a:ext cx="4410075" cy="285750"/>
          </a:xfrm>
          <a:prstGeom prst="rect">
            <a:avLst/>
          </a:prstGeom>
          <a:noFill/>
          <a:ln w="9525">
            <a:solidFill>
              <a:srgbClr val="0EF614"/>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feld 3"/>
          <p:cNvSpPr txBox="1"/>
          <p:nvPr/>
        </p:nvSpPr>
        <p:spPr>
          <a:xfrm>
            <a:off x="8218141" y="4440141"/>
            <a:ext cx="2893741" cy="307777"/>
          </a:xfrm>
          <a:prstGeom prst="rect">
            <a:avLst/>
          </a:prstGeom>
          <a:noFill/>
        </p:spPr>
        <p:txBody>
          <a:bodyPr wrap="none" rtlCol="0">
            <a:spAutoFit/>
          </a:bodyPr>
          <a:lstStyle/>
          <a:p>
            <a:r>
              <a:rPr lang="de-DE" sz="1400" dirty="0">
                <a:solidFill>
                  <a:srgbClr val="0EF614"/>
                </a:solidFill>
              </a:rPr>
              <a:t>Safe </a:t>
            </a:r>
            <a:r>
              <a:rPr lang="de-DE" sz="1400" dirty="0" err="1">
                <a:solidFill>
                  <a:srgbClr val="0EF614"/>
                </a:solidFill>
              </a:rPr>
              <a:t>against</a:t>
            </a:r>
            <a:r>
              <a:rPr lang="de-DE" sz="1400" dirty="0">
                <a:solidFill>
                  <a:srgbClr val="0EF614"/>
                </a:solidFill>
              </a:rPr>
              <a:t> </a:t>
            </a:r>
            <a:r>
              <a:rPr lang="de-DE" sz="1400" dirty="0" err="1">
                <a:solidFill>
                  <a:srgbClr val="0EF614"/>
                </a:solidFill>
              </a:rPr>
              <a:t>NullPointerException</a:t>
            </a:r>
            <a:endParaRPr lang="de-DE" sz="1400" dirty="0">
              <a:solidFill>
                <a:srgbClr val="0EF614"/>
              </a:solidFill>
            </a:endParaRPr>
          </a:p>
        </p:txBody>
      </p:sp>
      <p:sp>
        <p:nvSpPr>
          <p:cNvPr id="5" name="Pfeil nach rechts 4"/>
          <p:cNvSpPr/>
          <p:nvPr/>
        </p:nvSpPr>
        <p:spPr>
          <a:xfrm rot="16200000">
            <a:off x="9539466" y="4322864"/>
            <a:ext cx="228665" cy="104058"/>
          </a:xfrm>
          <a:prstGeom prst="rightArrow">
            <a:avLst/>
          </a:prstGeom>
          <a:solidFill>
            <a:srgbClr val="0EF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8922"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96849" y="4905966"/>
            <a:ext cx="1924050" cy="266700"/>
          </a:xfrm>
          <a:prstGeom prst="rect">
            <a:avLst/>
          </a:prstGeom>
          <a:noFill/>
          <a:ln w="9525">
            <a:solidFill>
              <a:srgbClr val="0EF614"/>
            </a:solidFill>
            <a:miter lim="800000"/>
            <a:headEnd/>
            <a:tailEnd/>
          </a:ln>
          <a:extLst>
            <a:ext uri="{909E8E84-426E-40DD-AFC4-6F175D3DCCD1}">
              <a14:hiddenFill xmlns:a14="http://schemas.microsoft.com/office/drawing/2010/main">
                <a:solidFill>
                  <a:schemeClr val="accent1"/>
                </a:solidFill>
              </a14:hiddenFill>
            </a:ext>
          </a:extLst>
        </p:spPr>
      </p:pic>
      <p:pic>
        <p:nvPicPr>
          <p:cNvPr id="38923"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90720" y="4825382"/>
            <a:ext cx="4543425" cy="304800"/>
          </a:xfrm>
          <a:prstGeom prst="rect">
            <a:avLst/>
          </a:prstGeom>
          <a:noFill/>
          <a:ln w="9525">
            <a:solidFill>
              <a:srgbClr val="0EF614"/>
            </a:solidFill>
            <a:miter lim="800000"/>
            <a:headEnd/>
            <a:tailEnd/>
          </a:ln>
          <a:extLst>
            <a:ext uri="{909E8E84-426E-40DD-AFC4-6F175D3DCCD1}">
              <a14:hiddenFill xmlns:a14="http://schemas.microsoft.com/office/drawing/2010/main">
                <a:solidFill>
                  <a:schemeClr val="accent1"/>
                </a:solidFill>
              </a14:hiddenFill>
            </a:ext>
          </a:extLst>
        </p:spPr>
      </p:pic>
      <p:pic>
        <p:nvPicPr>
          <p:cNvPr id="38924"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9379" y="5452009"/>
            <a:ext cx="6048375" cy="304800"/>
          </a:xfrm>
          <a:prstGeom prst="rect">
            <a:avLst/>
          </a:prstGeom>
          <a:noFill/>
          <a:ln w="9525">
            <a:solidFill>
              <a:srgbClr val="0EF614"/>
            </a:solidFill>
            <a:miter lim="800000"/>
            <a:headEnd/>
            <a:tailEnd/>
          </a:ln>
          <a:extLst>
            <a:ext uri="{909E8E84-426E-40DD-AFC4-6F175D3DCCD1}">
              <a14:hiddenFill xmlns:a14="http://schemas.microsoft.com/office/drawing/2010/main">
                <a:solidFill>
                  <a:schemeClr val="accent1"/>
                </a:solidFill>
              </a14:hiddenFill>
            </a:ext>
          </a:extLst>
        </p:spPr>
      </p:pic>
      <p:sp>
        <p:nvSpPr>
          <p:cNvPr id="18" name="Textfeld 17"/>
          <p:cNvSpPr txBox="1"/>
          <p:nvPr/>
        </p:nvSpPr>
        <p:spPr>
          <a:xfrm>
            <a:off x="5209088" y="5684967"/>
            <a:ext cx="1837362" cy="307777"/>
          </a:xfrm>
          <a:prstGeom prst="rect">
            <a:avLst/>
          </a:prstGeom>
          <a:noFill/>
        </p:spPr>
        <p:txBody>
          <a:bodyPr wrap="none" rtlCol="0">
            <a:spAutoFit/>
          </a:bodyPr>
          <a:lstStyle/>
          <a:p>
            <a:r>
              <a:rPr lang="de-DE" sz="1400" dirty="0">
                <a:solidFill>
                  <a:srgbClr val="0EF614"/>
                </a:solidFill>
              </a:rPr>
              <a:t>Regular </a:t>
            </a:r>
            <a:r>
              <a:rPr lang="de-DE" sz="1400" dirty="0" err="1">
                <a:solidFill>
                  <a:srgbClr val="0EF614"/>
                </a:solidFill>
              </a:rPr>
              <a:t>Expressions</a:t>
            </a:r>
            <a:endParaRPr lang="de-DE" sz="1400" dirty="0">
              <a:solidFill>
                <a:srgbClr val="0EF614"/>
              </a:solidFill>
            </a:endParaRPr>
          </a:p>
        </p:txBody>
      </p:sp>
    </p:spTree>
    <p:extLst>
      <p:ext uri="{BB962C8B-B14F-4D97-AF65-F5344CB8AC3E}">
        <p14:creationId xmlns:p14="http://schemas.microsoft.com/office/powerpoint/2010/main" val="28463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SpEL</a:t>
            </a:r>
            <a:r>
              <a:rPr lang="de-DE" dirty="0"/>
              <a:t> </a:t>
            </a:r>
            <a:r>
              <a:rPr lang="de-DE" dirty="0" err="1"/>
              <a:t>examples</a:t>
            </a:r>
            <a:r>
              <a:rPr lang="de-DE" dirty="0"/>
              <a:t> - Collections</a:t>
            </a:r>
          </a:p>
        </p:txBody>
      </p:sp>
      <p:pic>
        <p:nvPicPr>
          <p:cNvPr id="4" name="Picture 1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001" y="1831919"/>
            <a:ext cx="4933950" cy="466725"/>
          </a:xfrm>
          <a:prstGeom prst="rect">
            <a:avLst/>
          </a:prstGeom>
          <a:noFill/>
          <a:ln w="9525">
            <a:solidFill>
              <a:srgbClr val="0EF614"/>
            </a:solidFill>
            <a:miter lim="800000"/>
            <a:headEnd/>
            <a:tailEnd/>
          </a:ln>
          <a:extLst>
            <a:ext uri="{909E8E84-426E-40DD-AFC4-6F175D3DCCD1}">
              <a14:hiddenFill xmlns:a14="http://schemas.microsoft.com/office/drawing/2010/main">
                <a:solidFill>
                  <a:schemeClr val="accent1"/>
                </a:solidFill>
              </a14:hiddenFill>
            </a:ext>
          </a:extLst>
        </p:spPr>
      </p:pic>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677" y="2542121"/>
            <a:ext cx="2114550" cy="333375"/>
          </a:xfrm>
          <a:prstGeom prst="rect">
            <a:avLst/>
          </a:prstGeom>
          <a:noFill/>
          <a:ln w="9525">
            <a:solidFill>
              <a:srgbClr val="0EF614"/>
            </a:solidFill>
            <a:miter lim="800000"/>
            <a:headEnd/>
            <a:tailEnd/>
          </a:ln>
          <a:extLst>
            <a:ext uri="{909E8E84-426E-40DD-AFC4-6F175D3DCCD1}">
              <a14:hiddenFill xmlns:a14="http://schemas.microsoft.com/office/drawing/2010/main">
                <a:solidFill>
                  <a:schemeClr val="accent1"/>
                </a:solidFill>
              </a14:hiddenFill>
            </a:ext>
          </a:extLst>
        </p:spPr>
      </p:pic>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9677" y="3097901"/>
            <a:ext cx="3876675" cy="304800"/>
          </a:xfrm>
          <a:prstGeom prst="rect">
            <a:avLst/>
          </a:prstGeom>
          <a:noFill/>
          <a:ln w="9525">
            <a:solidFill>
              <a:srgbClr val="0EF614"/>
            </a:solidFill>
            <a:miter lim="800000"/>
            <a:headEnd/>
            <a:tailEnd/>
          </a:ln>
          <a:extLst>
            <a:ext uri="{909E8E84-426E-40DD-AFC4-6F175D3DCCD1}">
              <a14:hiddenFill xmlns:a14="http://schemas.microsoft.com/office/drawing/2010/main">
                <a:solidFill>
                  <a:schemeClr val="accent1"/>
                </a:solidFill>
              </a14:hiddenFill>
            </a:ext>
          </a:extLst>
        </p:spPr>
      </p:pic>
      <p:pic>
        <p:nvPicPr>
          <p:cNvPr id="399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9677" y="4338087"/>
            <a:ext cx="2362200" cy="285750"/>
          </a:xfrm>
          <a:prstGeom prst="rect">
            <a:avLst/>
          </a:prstGeom>
          <a:noFill/>
          <a:ln w="9525">
            <a:solidFill>
              <a:srgbClr val="0EF614"/>
            </a:solidFill>
            <a:miter lim="800000"/>
            <a:headEnd/>
            <a:tailEnd/>
          </a:ln>
          <a:extLst>
            <a:ext uri="{909E8E84-426E-40DD-AFC4-6F175D3DCCD1}">
              <a14:hiddenFill xmlns:a14="http://schemas.microsoft.com/office/drawing/2010/main">
                <a:solidFill>
                  <a:schemeClr val="accent1"/>
                </a:solidFill>
              </a14:hiddenFill>
            </a:ext>
          </a:extLst>
        </p:spPr>
      </p:pic>
      <p:pic>
        <p:nvPicPr>
          <p:cNvPr id="399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8232" y="4888219"/>
            <a:ext cx="4772025" cy="257175"/>
          </a:xfrm>
          <a:prstGeom prst="rect">
            <a:avLst/>
          </a:prstGeom>
          <a:noFill/>
          <a:ln w="9525">
            <a:solidFill>
              <a:srgbClr val="0EF614"/>
            </a:solidFill>
            <a:miter lim="800000"/>
            <a:headEnd/>
            <a:tailEnd/>
          </a:ln>
          <a:extLst>
            <a:ext uri="{909E8E84-426E-40DD-AFC4-6F175D3DCCD1}">
              <a14:hiddenFill xmlns:a14="http://schemas.microsoft.com/office/drawing/2010/main">
                <a:solidFill>
                  <a:schemeClr val="accent1"/>
                </a:solidFill>
              </a14:hiddenFill>
            </a:ext>
          </a:extLst>
        </p:spPr>
      </p:pic>
      <p:sp>
        <p:nvSpPr>
          <p:cNvPr id="11" name="Textfeld 10"/>
          <p:cNvSpPr txBox="1"/>
          <p:nvPr/>
        </p:nvSpPr>
        <p:spPr>
          <a:xfrm>
            <a:off x="3723781" y="2532965"/>
            <a:ext cx="1903085" cy="307777"/>
          </a:xfrm>
          <a:prstGeom prst="rect">
            <a:avLst/>
          </a:prstGeom>
          <a:noFill/>
        </p:spPr>
        <p:txBody>
          <a:bodyPr wrap="none" rtlCol="0">
            <a:spAutoFit/>
          </a:bodyPr>
          <a:lstStyle/>
          <a:p>
            <a:r>
              <a:rPr lang="de-DE" sz="1400" dirty="0" err="1">
                <a:solidFill>
                  <a:schemeClr val="tx2"/>
                </a:solidFill>
              </a:rPr>
              <a:t>Fourth</a:t>
            </a:r>
            <a:r>
              <a:rPr lang="de-DE" sz="1400" dirty="0">
                <a:solidFill>
                  <a:schemeClr val="tx2"/>
                </a:solidFill>
              </a:rPr>
              <a:t> </a:t>
            </a:r>
            <a:r>
              <a:rPr lang="de-DE" sz="1400" dirty="0" err="1">
                <a:solidFill>
                  <a:schemeClr val="tx2"/>
                </a:solidFill>
              </a:rPr>
              <a:t>character</a:t>
            </a:r>
            <a:r>
              <a:rPr lang="de-DE" sz="1400" dirty="0">
                <a:solidFill>
                  <a:schemeClr val="tx2"/>
                </a:solidFill>
              </a:rPr>
              <a:t> – „s“</a:t>
            </a:r>
          </a:p>
        </p:txBody>
      </p:sp>
      <p:sp>
        <p:nvSpPr>
          <p:cNvPr id="12" name="Textfeld 11"/>
          <p:cNvSpPr txBox="1"/>
          <p:nvPr/>
        </p:nvSpPr>
        <p:spPr>
          <a:xfrm>
            <a:off x="5696889" y="3120986"/>
            <a:ext cx="3965001" cy="307777"/>
          </a:xfrm>
          <a:prstGeom prst="rect">
            <a:avLst/>
          </a:prstGeom>
          <a:noFill/>
        </p:spPr>
        <p:txBody>
          <a:bodyPr wrap="square" rtlCol="0">
            <a:spAutoFit/>
          </a:bodyPr>
          <a:lstStyle/>
          <a:p>
            <a:r>
              <a:rPr lang="de-DE" sz="1400" dirty="0">
                <a:solidFill>
                  <a:schemeClr val="tx2"/>
                </a:solidFill>
              </a:rPr>
              <a:t>„.?[]“ Filter a </a:t>
            </a:r>
            <a:r>
              <a:rPr lang="de-DE" sz="1400" dirty="0" err="1">
                <a:solidFill>
                  <a:schemeClr val="tx2"/>
                </a:solidFill>
              </a:rPr>
              <a:t>subarray</a:t>
            </a:r>
            <a:r>
              <a:rPr lang="de-DE" sz="1400" dirty="0">
                <a:solidFill>
                  <a:schemeClr val="tx2"/>
                </a:solidFill>
              </a:rPr>
              <a:t> </a:t>
            </a:r>
            <a:r>
              <a:rPr lang="de-DE" sz="1400" dirty="0" err="1">
                <a:solidFill>
                  <a:schemeClr val="tx2"/>
                </a:solidFill>
              </a:rPr>
              <a:t>from</a:t>
            </a:r>
            <a:r>
              <a:rPr lang="de-DE" sz="1400" dirty="0">
                <a:solidFill>
                  <a:schemeClr val="tx2"/>
                </a:solidFill>
              </a:rPr>
              <a:t> an </a:t>
            </a:r>
            <a:r>
              <a:rPr lang="de-DE" sz="1400" dirty="0" err="1">
                <a:solidFill>
                  <a:schemeClr val="tx2"/>
                </a:solidFill>
              </a:rPr>
              <a:t>array</a:t>
            </a:r>
            <a:endParaRPr lang="de-DE" sz="1400" dirty="0">
              <a:solidFill>
                <a:schemeClr val="tx2"/>
              </a:solidFill>
            </a:endParaRPr>
          </a:p>
        </p:txBody>
      </p:sp>
      <p:pic>
        <p:nvPicPr>
          <p:cNvPr id="3994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5409" y="3733084"/>
            <a:ext cx="3867150" cy="314325"/>
          </a:xfrm>
          <a:prstGeom prst="rect">
            <a:avLst/>
          </a:prstGeom>
          <a:noFill/>
          <a:ln w="9525">
            <a:solidFill>
              <a:srgbClr val="0EF614"/>
            </a:solidFill>
            <a:miter lim="800000"/>
            <a:headEnd/>
            <a:tailEnd/>
          </a:ln>
          <a:extLst>
            <a:ext uri="{909E8E84-426E-40DD-AFC4-6F175D3DCCD1}">
              <a14:hiddenFill xmlns:a14="http://schemas.microsoft.com/office/drawing/2010/main">
                <a:solidFill>
                  <a:schemeClr val="accent1"/>
                </a:solidFill>
              </a14:hiddenFill>
            </a:ext>
          </a:extLst>
        </p:spPr>
      </p:pic>
      <p:sp>
        <p:nvSpPr>
          <p:cNvPr id="16" name="Textfeld 15"/>
          <p:cNvSpPr txBox="1"/>
          <p:nvPr/>
        </p:nvSpPr>
        <p:spPr>
          <a:xfrm>
            <a:off x="5760276" y="3733084"/>
            <a:ext cx="4848382" cy="307777"/>
          </a:xfrm>
          <a:prstGeom prst="rect">
            <a:avLst/>
          </a:prstGeom>
          <a:noFill/>
        </p:spPr>
        <p:txBody>
          <a:bodyPr wrap="square" rtlCol="0">
            <a:spAutoFit/>
          </a:bodyPr>
          <a:lstStyle/>
          <a:p>
            <a:r>
              <a:rPr lang="de-DE" sz="1400" dirty="0">
                <a:solidFill>
                  <a:schemeClr val="tx2"/>
                </a:solidFill>
              </a:rPr>
              <a:t>„.^[]“ </a:t>
            </a:r>
            <a:r>
              <a:rPr lang="de-DE" sz="1400" dirty="0" err="1">
                <a:solidFill>
                  <a:schemeClr val="tx2"/>
                </a:solidFill>
              </a:rPr>
              <a:t>first</a:t>
            </a:r>
            <a:r>
              <a:rPr lang="de-DE" sz="1400" dirty="0">
                <a:solidFill>
                  <a:schemeClr val="tx2"/>
                </a:solidFill>
              </a:rPr>
              <a:t> </a:t>
            </a:r>
            <a:r>
              <a:rPr lang="de-DE" sz="1400" dirty="0" err="1">
                <a:solidFill>
                  <a:schemeClr val="tx2"/>
                </a:solidFill>
              </a:rPr>
              <a:t>matching</a:t>
            </a:r>
            <a:r>
              <a:rPr lang="de-DE" sz="1400" dirty="0">
                <a:solidFill>
                  <a:schemeClr val="tx2"/>
                </a:solidFill>
              </a:rPr>
              <a:t> </a:t>
            </a:r>
            <a:r>
              <a:rPr lang="de-DE" sz="1400" dirty="0" err="1">
                <a:solidFill>
                  <a:schemeClr val="tx2"/>
                </a:solidFill>
              </a:rPr>
              <a:t>entry</a:t>
            </a:r>
            <a:r>
              <a:rPr lang="de-DE" sz="1400" dirty="0">
                <a:solidFill>
                  <a:schemeClr val="tx2"/>
                </a:solidFill>
              </a:rPr>
              <a:t> </a:t>
            </a:r>
            <a:r>
              <a:rPr lang="de-DE" sz="1400" dirty="0" err="1">
                <a:solidFill>
                  <a:schemeClr val="tx2"/>
                </a:solidFill>
              </a:rPr>
              <a:t>and</a:t>
            </a:r>
            <a:r>
              <a:rPr lang="de-DE" sz="1400" dirty="0">
                <a:solidFill>
                  <a:schemeClr val="tx2"/>
                </a:solidFill>
              </a:rPr>
              <a:t> „.$[]“ last </a:t>
            </a:r>
            <a:r>
              <a:rPr lang="de-DE" sz="1400" dirty="0" err="1">
                <a:solidFill>
                  <a:schemeClr val="tx2"/>
                </a:solidFill>
              </a:rPr>
              <a:t>matching</a:t>
            </a:r>
            <a:r>
              <a:rPr lang="de-DE" sz="1400" dirty="0">
                <a:solidFill>
                  <a:schemeClr val="tx2"/>
                </a:solidFill>
              </a:rPr>
              <a:t> </a:t>
            </a:r>
            <a:r>
              <a:rPr lang="de-DE" sz="1400" dirty="0" err="1">
                <a:solidFill>
                  <a:schemeClr val="tx2"/>
                </a:solidFill>
              </a:rPr>
              <a:t>entry</a:t>
            </a:r>
            <a:endParaRPr lang="de-DE" sz="1400" dirty="0">
              <a:solidFill>
                <a:schemeClr val="tx2"/>
              </a:solidFill>
            </a:endParaRPr>
          </a:p>
        </p:txBody>
      </p:sp>
      <p:sp>
        <p:nvSpPr>
          <p:cNvPr id="17" name="Textfeld 16"/>
          <p:cNvSpPr txBox="1"/>
          <p:nvPr/>
        </p:nvSpPr>
        <p:spPr>
          <a:xfrm>
            <a:off x="5792644" y="4305568"/>
            <a:ext cx="5358181" cy="307777"/>
          </a:xfrm>
          <a:prstGeom prst="rect">
            <a:avLst/>
          </a:prstGeom>
          <a:noFill/>
        </p:spPr>
        <p:txBody>
          <a:bodyPr wrap="square" rtlCol="0">
            <a:spAutoFit/>
          </a:bodyPr>
          <a:lstStyle/>
          <a:p>
            <a:r>
              <a:rPr lang="de-DE" sz="1400" dirty="0">
                <a:solidFill>
                  <a:schemeClr val="tx2"/>
                </a:solidFill>
              </a:rPr>
              <a:t>.![] </a:t>
            </a:r>
            <a:r>
              <a:rPr lang="de-DE" sz="1400" dirty="0" err="1" smtClean="0">
                <a:solidFill>
                  <a:schemeClr val="tx2"/>
                </a:solidFill>
              </a:rPr>
              <a:t>maps</a:t>
            </a:r>
            <a:r>
              <a:rPr lang="de-DE" sz="1400" dirty="0" smtClean="0">
                <a:solidFill>
                  <a:schemeClr val="tx2"/>
                </a:solidFill>
              </a:rPr>
              <a:t> an </a:t>
            </a:r>
            <a:r>
              <a:rPr lang="de-DE" sz="1400" dirty="0" err="1">
                <a:solidFill>
                  <a:schemeClr val="tx2"/>
                </a:solidFill>
              </a:rPr>
              <a:t>array</a:t>
            </a:r>
            <a:r>
              <a:rPr lang="de-DE" sz="1400" dirty="0">
                <a:solidFill>
                  <a:schemeClr val="tx2"/>
                </a:solidFill>
              </a:rPr>
              <a:t> </a:t>
            </a:r>
            <a:r>
              <a:rPr lang="de-DE" sz="1400" dirty="0" err="1">
                <a:solidFill>
                  <a:schemeClr val="tx2"/>
                </a:solidFill>
              </a:rPr>
              <a:t>of</a:t>
            </a:r>
            <a:r>
              <a:rPr lang="de-DE" sz="1400" dirty="0">
                <a:solidFill>
                  <a:schemeClr val="tx2"/>
                </a:solidFill>
              </a:rPr>
              <a:t> </a:t>
            </a:r>
            <a:r>
              <a:rPr lang="de-DE" sz="1400" dirty="0" err="1">
                <a:solidFill>
                  <a:schemeClr val="tx2"/>
                </a:solidFill>
              </a:rPr>
              <a:t>songs</a:t>
            </a:r>
            <a:r>
              <a:rPr lang="de-DE" sz="1400" dirty="0">
                <a:solidFill>
                  <a:schemeClr val="tx2"/>
                </a:solidFill>
              </a:rPr>
              <a:t> </a:t>
            </a:r>
            <a:r>
              <a:rPr lang="de-DE" sz="1400" dirty="0" err="1">
                <a:solidFill>
                  <a:schemeClr val="tx2"/>
                </a:solidFill>
              </a:rPr>
              <a:t>objects</a:t>
            </a:r>
            <a:r>
              <a:rPr lang="de-DE" sz="1400" dirty="0">
                <a:solidFill>
                  <a:schemeClr val="tx2"/>
                </a:solidFill>
              </a:rPr>
              <a:t> </a:t>
            </a:r>
            <a:r>
              <a:rPr lang="de-DE" sz="1400" dirty="0" err="1">
                <a:solidFill>
                  <a:schemeClr val="tx2"/>
                </a:solidFill>
              </a:rPr>
              <a:t>to</a:t>
            </a:r>
            <a:r>
              <a:rPr lang="de-DE" sz="1400" dirty="0">
                <a:solidFill>
                  <a:schemeClr val="tx2"/>
                </a:solidFill>
              </a:rPr>
              <a:t> an </a:t>
            </a:r>
            <a:r>
              <a:rPr lang="de-DE" sz="1400" dirty="0" err="1">
                <a:solidFill>
                  <a:schemeClr val="tx2"/>
                </a:solidFill>
              </a:rPr>
              <a:t>array</a:t>
            </a:r>
            <a:r>
              <a:rPr lang="de-DE" sz="1400" dirty="0">
                <a:solidFill>
                  <a:schemeClr val="tx2"/>
                </a:solidFill>
              </a:rPr>
              <a:t> </a:t>
            </a:r>
            <a:r>
              <a:rPr lang="de-DE" sz="1400" dirty="0" err="1">
                <a:solidFill>
                  <a:schemeClr val="tx2"/>
                </a:solidFill>
              </a:rPr>
              <a:t>of</a:t>
            </a:r>
            <a:r>
              <a:rPr lang="de-DE" sz="1400" dirty="0">
                <a:solidFill>
                  <a:schemeClr val="tx2"/>
                </a:solidFill>
              </a:rPr>
              <a:t> </a:t>
            </a:r>
            <a:r>
              <a:rPr lang="de-DE" sz="1400" dirty="0" err="1">
                <a:solidFill>
                  <a:schemeClr val="tx2"/>
                </a:solidFill>
              </a:rPr>
              <a:t>strings</a:t>
            </a:r>
            <a:r>
              <a:rPr lang="de-DE" sz="1400" dirty="0">
                <a:solidFill>
                  <a:schemeClr val="tx2"/>
                </a:solidFill>
              </a:rPr>
              <a:t>  -  </a:t>
            </a:r>
            <a:r>
              <a:rPr lang="de-DE" sz="1400" dirty="0" err="1">
                <a:solidFill>
                  <a:schemeClr val="tx2"/>
                </a:solidFill>
              </a:rPr>
              <a:t>titles</a:t>
            </a:r>
            <a:endParaRPr lang="de-DE" sz="1400" dirty="0">
              <a:solidFill>
                <a:schemeClr val="tx2"/>
              </a:solidFill>
            </a:endParaRPr>
          </a:p>
        </p:txBody>
      </p:sp>
      <p:sp>
        <p:nvSpPr>
          <p:cNvPr id="19" name="Textfeld 18"/>
          <p:cNvSpPr txBox="1"/>
          <p:nvPr/>
        </p:nvSpPr>
        <p:spPr>
          <a:xfrm>
            <a:off x="6535762" y="4862917"/>
            <a:ext cx="4848382" cy="307777"/>
          </a:xfrm>
          <a:prstGeom prst="rect">
            <a:avLst/>
          </a:prstGeom>
          <a:noFill/>
        </p:spPr>
        <p:txBody>
          <a:bodyPr wrap="square" rtlCol="0">
            <a:spAutoFit/>
          </a:bodyPr>
          <a:lstStyle/>
          <a:p>
            <a:r>
              <a:rPr lang="de-DE" sz="1400" dirty="0">
                <a:solidFill>
                  <a:schemeClr val="tx2"/>
                </a:solidFill>
              </a:rPr>
              <a:t>Returns an </a:t>
            </a:r>
            <a:r>
              <a:rPr lang="de-DE" sz="1400" dirty="0" err="1">
                <a:solidFill>
                  <a:schemeClr val="tx2"/>
                </a:solidFill>
              </a:rPr>
              <a:t>array</a:t>
            </a:r>
            <a:r>
              <a:rPr lang="de-DE" sz="1400" dirty="0">
                <a:solidFill>
                  <a:schemeClr val="tx2"/>
                </a:solidFill>
              </a:rPr>
              <a:t> </a:t>
            </a:r>
            <a:r>
              <a:rPr lang="de-DE" sz="1400" dirty="0" err="1">
                <a:solidFill>
                  <a:schemeClr val="tx2"/>
                </a:solidFill>
              </a:rPr>
              <a:t>of</a:t>
            </a:r>
            <a:r>
              <a:rPr lang="de-DE" sz="1400" dirty="0">
                <a:solidFill>
                  <a:schemeClr val="tx2"/>
                </a:solidFill>
              </a:rPr>
              <a:t> </a:t>
            </a:r>
            <a:r>
              <a:rPr lang="de-DE" sz="1400" dirty="0" err="1">
                <a:solidFill>
                  <a:schemeClr val="tx2"/>
                </a:solidFill>
              </a:rPr>
              <a:t>titles</a:t>
            </a:r>
            <a:r>
              <a:rPr lang="de-DE" sz="1400" dirty="0">
                <a:solidFill>
                  <a:schemeClr val="tx2"/>
                </a:solidFill>
              </a:rPr>
              <a:t> </a:t>
            </a:r>
            <a:r>
              <a:rPr lang="de-DE" sz="1400" dirty="0" err="1">
                <a:solidFill>
                  <a:schemeClr val="tx2"/>
                </a:solidFill>
              </a:rPr>
              <a:t>of</a:t>
            </a:r>
            <a:r>
              <a:rPr lang="de-DE" sz="1400" dirty="0">
                <a:solidFill>
                  <a:schemeClr val="tx2"/>
                </a:solidFill>
              </a:rPr>
              <a:t> all </a:t>
            </a:r>
            <a:r>
              <a:rPr lang="de-DE" sz="1400" dirty="0" err="1">
                <a:solidFill>
                  <a:schemeClr val="tx2"/>
                </a:solidFill>
              </a:rPr>
              <a:t>songs</a:t>
            </a:r>
            <a:r>
              <a:rPr lang="de-DE" sz="1400" dirty="0">
                <a:solidFill>
                  <a:schemeClr val="tx2"/>
                </a:solidFill>
              </a:rPr>
              <a:t> </a:t>
            </a:r>
            <a:r>
              <a:rPr lang="de-DE" sz="1400" dirty="0" err="1">
                <a:solidFill>
                  <a:schemeClr val="tx2"/>
                </a:solidFill>
              </a:rPr>
              <a:t>from</a:t>
            </a:r>
            <a:r>
              <a:rPr lang="de-DE" sz="1400" dirty="0">
                <a:solidFill>
                  <a:schemeClr val="tx2"/>
                </a:solidFill>
              </a:rPr>
              <a:t>  </a:t>
            </a:r>
            <a:r>
              <a:rPr lang="de-DE" sz="1400" dirty="0" err="1">
                <a:solidFill>
                  <a:schemeClr val="tx2"/>
                </a:solidFill>
              </a:rPr>
              <a:t>Aerosmith</a:t>
            </a:r>
            <a:endParaRPr lang="de-DE" sz="1400" dirty="0">
              <a:solidFill>
                <a:schemeClr val="tx2"/>
              </a:solidFill>
            </a:endParaRPr>
          </a:p>
        </p:txBody>
      </p:sp>
    </p:spTree>
    <p:extLst>
      <p:ext uri="{BB962C8B-B14F-4D97-AF65-F5344CB8AC3E}">
        <p14:creationId xmlns:p14="http://schemas.microsoft.com/office/powerpoint/2010/main" val="389647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i="1" dirty="0" err="1"/>
              <a:t>Aspect-oriented</a:t>
            </a:r>
            <a:r>
              <a:rPr lang="de-DE" i="1" dirty="0"/>
              <a:t> Spring</a:t>
            </a:r>
            <a:endParaRPr lang="de-DE" dirty="0"/>
          </a:p>
        </p:txBody>
      </p:sp>
      <p:pic>
        <p:nvPicPr>
          <p:cNvPr id="409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91644" y="2027849"/>
            <a:ext cx="3457575"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6230867" y="2370966"/>
            <a:ext cx="5660524" cy="2031325"/>
          </a:xfrm>
          <a:prstGeom prst="rect">
            <a:avLst/>
          </a:prstGeom>
          <a:noFill/>
        </p:spPr>
        <p:txBody>
          <a:bodyPr wrap="none" rtlCol="0">
            <a:spAutoFit/>
          </a:bodyPr>
          <a:lstStyle/>
          <a:p>
            <a:r>
              <a:rPr lang="de-DE" dirty="0" err="1"/>
              <a:t>Crosscutting</a:t>
            </a:r>
            <a:r>
              <a:rPr lang="de-DE" dirty="0"/>
              <a:t> </a:t>
            </a:r>
            <a:r>
              <a:rPr lang="en-US" dirty="0"/>
              <a:t>concerns can now be modularized</a:t>
            </a:r>
          </a:p>
          <a:p>
            <a:r>
              <a:rPr lang="de-DE" dirty="0" err="1"/>
              <a:t>into</a:t>
            </a:r>
            <a:r>
              <a:rPr lang="de-DE" dirty="0"/>
              <a:t> </a:t>
            </a:r>
            <a:r>
              <a:rPr lang="de-DE" dirty="0" err="1"/>
              <a:t>special</a:t>
            </a:r>
            <a:r>
              <a:rPr lang="de-DE" dirty="0"/>
              <a:t> </a:t>
            </a:r>
            <a:r>
              <a:rPr lang="de-DE" dirty="0" err="1"/>
              <a:t>classes</a:t>
            </a:r>
            <a:r>
              <a:rPr lang="de-DE" dirty="0"/>
              <a:t> </a:t>
            </a:r>
            <a:r>
              <a:rPr lang="de-DE" dirty="0" err="1"/>
              <a:t>called</a:t>
            </a:r>
            <a:r>
              <a:rPr lang="de-DE" dirty="0"/>
              <a:t> </a:t>
            </a:r>
            <a:r>
              <a:rPr lang="de-DE" i="1" dirty="0" err="1"/>
              <a:t>aspects</a:t>
            </a:r>
            <a:r>
              <a:rPr lang="de-DE" i="1" dirty="0"/>
              <a:t>.</a:t>
            </a:r>
          </a:p>
          <a:p>
            <a:r>
              <a:rPr lang="de-DE" dirty="0"/>
              <a:t>B</a:t>
            </a:r>
            <a:r>
              <a:rPr lang="en-US" dirty="0" err="1"/>
              <a:t>enefits</a:t>
            </a:r>
            <a:r>
              <a:rPr lang="en-US" dirty="0"/>
              <a:t>:</a:t>
            </a:r>
          </a:p>
          <a:p>
            <a:pPr marL="285750" indent="-285750">
              <a:buFont typeface="Arial" panose="020B0604020202020204" pitchFamily="34" charset="0"/>
              <a:buChar char="•"/>
            </a:pPr>
            <a:r>
              <a:rPr lang="en-US" dirty="0"/>
              <a:t>the logic for each concern is in one place, </a:t>
            </a:r>
          </a:p>
          <a:p>
            <a:r>
              <a:rPr lang="en-US" dirty="0"/>
              <a:t>as opposed to being scattered </a:t>
            </a:r>
            <a:r>
              <a:rPr lang="de-DE" dirty="0"/>
              <a:t>all </a:t>
            </a:r>
            <a:r>
              <a:rPr lang="de-DE" dirty="0" err="1"/>
              <a:t>over</a:t>
            </a:r>
            <a:r>
              <a:rPr lang="de-DE" dirty="0"/>
              <a:t> </a:t>
            </a:r>
            <a:r>
              <a:rPr lang="de-DE" dirty="0" err="1"/>
              <a:t>the</a:t>
            </a:r>
            <a:r>
              <a:rPr lang="de-DE" dirty="0"/>
              <a:t> </a:t>
            </a:r>
            <a:r>
              <a:rPr lang="de-DE" dirty="0" err="1"/>
              <a:t>code</a:t>
            </a:r>
            <a:r>
              <a:rPr lang="de-DE" dirty="0"/>
              <a:t> </a:t>
            </a:r>
            <a:r>
              <a:rPr lang="de-DE" dirty="0" err="1"/>
              <a:t>base</a:t>
            </a:r>
            <a:r>
              <a:rPr lang="de-DE" dirty="0"/>
              <a:t>.</a:t>
            </a:r>
          </a:p>
          <a:p>
            <a:pPr marL="285750" indent="-285750">
              <a:buFont typeface="Arial" panose="020B0604020202020204" pitchFamily="34" charset="0"/>
              <a:buChar char="•"/>
            </a:pPr>
            <a:r>
              <a:rPr lang="de-DE" dirty="0" err="1"/>
              <a:t>Your</a:t>
            </a:r>
            <a:r>
              <a:rPr lang="de-DE" dirty="0"/>
              <a:t> </a:t>
            </a:r>
            <a:r>
              <a:rPr lang="de-DE" dirty="0" err="1"/>
              <a:t>service</a:t>
            </a:r>
            <a:r>
              <a:rPr lang="de-DE" dirty="0"/>
              <a:t> </a:t>
            </a:r>
            <a:r>
              <a:rPr lang="de-DE" dirty="0" err="1"/>
              <a:t>modules</a:t>
            </a:r>
            <a:r>
              <a:rPr lang="de-DE" dirty="0"/>
              <a:t> </a:t>
            </a:r>
            <a:r>
              <a:rPr lang="de-DE" dirty="0" err="1"/>
              <a:t>are</a:t>
            </a:r>
            <a:r>
              <a:rPr lang="de-DE" dirty="0"/>
              <a:t> cleaner </a:t>
            </a:r>
            <a:r>
              <a:rPr lang="de-DE" dirty="0" err="1"/>
              <a:t>because</a:t>
            </a:r>
            <a:r>
              <a:rPr lang="de-DE" dirty="0"/>
              <a:t> </a:t>
            </a:r>
            <a:r>
              <a:rPr lang="de-DE" dirty="0" err="1"/>
              <a:t>they</a:t>
            </a:r>
            <a:endParaRPr lang="de-DE" dirty="0"/>
          </a:p>
          <a:p>
            <a:r>
              <a:rPr lang="de-DE" dirty="0" err="1"/>
              <a:t>only</a:t>
            </a:r>
            <a:r>
              <a:rPr lang="de-DE" dirty="0"/>
              <a:t> </a:t>
            </a:r>
            <a:r>
              <a:rPr lang="de-DE" dirty="0" err="1"/>
              <a:t>contain</a:t>
            </a:r>
            <a:r>
              <a:rPr lang="de-DE" dirty="0"/>
              <a:t> </a:t>
            </a:r>
            <a:r>
              <a:rPr lang="de-DE" dirty="0" err="1"/>
              <a:t>code</a:t>
            </a:r>
            <a:r>
              <a:rPr lang="de-DE" dirty="0"/>
              <a:t> </a:t>
            </a:r>
            <a:r>
              <a:rPr lang="de-DE" dirty="0" err="1"/>
              <a:t>for</a:t>
            </a:r>
            <a:r>
              <a:rPr lang="de-DE" dirty="0"/>
              <a:t> </a:t>
            </a:r>
            <a:r>
              <a:rPr lang="de-DE" dirty="0" err="1"/>
              <a:t>their</a:t>
            </a:r>
            <a:r>
              <a:rPr lang="de-DE" dirty="0"/>
              <a:t> </a:t>
            </a:r>
            <a:r>
              <a:rPr lang="de-DE" dirty="0" err="1"/>
              <a:t>primary</a:t>
            </a:r>
            <a:r>
              <a:rPr lang="de-DE" dirty="0"/>
              <a:t> </a:t>
            </a:r>
            <a:r>
              <a:rPr lang="de-DE" dirty="0" err="1"/>
              <a:t>concern</a:t>
            </a:r>
            <a:endParaRPr lang="de-DE" dirty="0"/>
          </a:p>
        </p:txBody>
      </p:sp>
    </p:spTree>
    <p:extLst>
      <p:ext uri="{BB962C8B-B14F-4D97-AF65-F5344CB8AC3E}">
        <p14:creationId xmlns:p14="http://schemas.microsoft.com/office/powerpoint/2010/main" val="31317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Defining</a:t>
            </a:r>
            <a:r>
              <a:rPr lang="de-DE" dirty="0"/>
              <a:t> AOP </a:t>
            </a:r>
            <a:r>
              <a:rPr lang="de-DE" dirty="0" err="1"/>
              <a:t>terminology</a:t>
            </a:r>
            <a:endParaRPr lang="de-DE"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464" y="1942131"/>
            <a:ext cx="3581400" cy="303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482" y="2589029"/>
            <a:ext cx="7229475" cy="299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280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Defining</a:t>
            </a:r>
            <a:r>
              <a:rPr lang="de-DE" dirty="0"/>
              <a:t> AOP </a:t>
            </a:r>
            <a:r>
              <a:rPr lang="de-DE" dirty="0" err="1"/>
              <a:t>terminology</a:t>
            </a:r>
            <a:endParaRPr lang="de-DE" dirty="0"/>
          </a:p>
        </p:txBody>
      </p:sp>
      <p:sp>
        <p:nvSpPr>
          <p:cNvPr id="3" name="Inhaltsplatzhalter 2"/>
          <p:cNvSpPr>
            <a:spLocks noGrp="1"/>
          </p:cNvSpPr>
          <p:nvPr>
            <p:ph idx="1"/>
          </p:nvPr>
        </p:nvSpPr>
        <p:spPr/>
        <p:txBody>
          <a:bodyPr/>
          <a:lstStyle/>
          <a:p>
            <a:r>
              <a:rPr lang="de-DE" b="1" dirty="0" err="1"/>
              <a:t>Join</a:t>
            </a:r>
            <a:r>
              <a:rPr lang="de-DE" b="1" dirty="0"/>
              <a:t> </a:t>
            </a:r>
            <a:r>
              <a:rPr lang="de-DE" b="1" dirty="0" err="1"/>
              <a:t>points</a:t>
            </a:r>
            <a:r>
              <a:rPr lang="de-DE" b="1" dirty="0"/>
              <a:t>: </a:t>
            </a:r>
            <a:r>
              <a:rPr lang="de-DE" dirty="0"/>
              <a:t>a </a:t>
            </a:r>
            <a:r>
              <a:rPr lang="de-DE" dirty="0" err="1"/>
              <a:t>point</a:t>
            </a:r>
            <a:r>
              <a:rPr lang="de-DE" dirty="0"/>
              <a:t> in </a:t>
            </a:r>
            <a:r>
              <a:rPr lang="en-US" dirty="0"/>
              <a:t>the execution of the application where an aspect can be plugged in. This point could be a method being called, an exception being thrown, or even a field being modified.</a:t>
            </a:r>
          </a:p>
          <a:p>
            <a:r>
              <a:rPr lang="en-US" b="1" dirty="0" err="1"/>
              <a:t>Pointcuts</a:t>
            </a:r>
            <a:r>
              <a:rPr lang="en-US" dirty="0"/>
              <a:t>: </a:t>
            </a:r>
            <a:r>
              <a:rPr lang="de-DE" dirty="0" smtClean="0"/>
              <a:t>an </a:t>
            </a:r>
            <a:r>
              <a:rPr lang="en-US" dirty="0"/>
              <a:t>aspect doesn’t necessarily advise all join points in an application. </a:t>
            </a:r>
            <a:r>
              <a:rPr lang="en-US" i="1" dirty="0" err="1"/>
              <a:t>Pointcuts</a:t>
            </a:r>
            <a:r>
              <a:rPr lang="en-US" i="1" dirty="0"/>
              <a:t> </a:t>
            </a:r>
            <a:r>
              <a:rPr lang="en-US" dirty="0"/>
              <a:t>help narrow down the join points advised by an aspect. you specify these </a:t>
            </a:r>
            <a:r>
              <a:rPr lang="en-US" dirty="0" err="1"/>
              <a:t>pointcuts</a:t>
            </a:r>
            <a:r>
              <a:rPr lang="en-US" dirty="0"/>
              <a:t> using explicit class and method names or through regular expressions that define matching class and method name patterns.</a:t>
            </a:r>
          </a:p>
          <a:p>
            <a:r>
              <a:rPr lang="en-US" b="1" dirty="0"/>
              <a:t>Aspect</a:t>
            </a:r>
            <a:r>
              <a:rPr lang="en-US" dirty="0"/>
              <a:t>: an aspect is the merger of advice and </a:t>
            </a:r>
            <a:r>
              <a:rPr lang="en-US" dirty="0" err="1"/>
              <a:t>pointcuts</a:t>
            </a:r>
            <a:r>
              <a:rPr lang="en-US" dirty="0"/>
              <a:t>.</a:t>
            </a:r>
          </a:p>
          <a:p>
            <a:r>
              <a:rPr lang="en-US" b="1" dirty="0"/>
              <a:t>Introduction</a:t>
            </a:r>
            <a:r>
              <a:rPr lang="en-US" dirty="0"/>
              <a:t>: an introduction allows you to add new methods or attributes to existing classes. </a:t>
            </a:r>
          </a:p>
          <a:p>
            <a:endParaRPr lang="de-DE" dirty="0"/>
          </a:p>
        </p:txBody>
      </p:sp>
    </p:spTree>
    <p:extLst>
      <p:ext uri="{BB962C8B-B14F-4D97-AF65-F5344CB8AC3E}">
        <p14:creationId xmlns:p14="http://schemas.microsoft.com/office/powerpoint/2010/main" val="75712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Defining</a:t>
            </a:r>
            <a:r>
              <a:rPr lang="de-DE" dirty="0"/>
              <a:t> AOP </a:t>
            </a:r>
            <a:r>
              <a:rPr lang="de-DE" dirty="0" err="1"/>
              <a:t>terminology</a:t>
            </a:r>
            <a:r>
              <a:rPr lang="de-DE" dirty="0"/>
              <a:t> (</a:t>
            </a:r>
            <a:r>
              <a:rPr lang="de-DE" dirty="0" err="1"/>
              <a:t>cont</a:t>
            </a:r>
            <a:r>
              <a:rPr lang="de-DE" dirty="0"/>
              <a:t>.)</a:t>
            </a:r>
          </a:p>
        </p:txBody>
      </p:sp>
      <p:sp>
        <p:nvSpPr>
          <p:cNvPr id="3" name="Inhaltsplatzhalter 2"/>
          <p:cNvSpPr>
            <a:spLocks noGrp="1"/>
          </p:cNvSpPr>
          <p:nvPr>
            <p:ph idx="1"/>
          </p:nvPr>
        </p:nvSpPr>
        <p:spPr/>
        <p:txBody>
          <a:bodyPr>
            <a:normAutofit/>
          </a:bodyPr>
          <a:lstStyle/>
          <a:p>
            <a:pPr>
              <a:buClr>
                <a:srgbClr val="B27130"/>
              </a:buClr>
              <a:buFont typeface="Wingdings" panose="05000000000000000000" pitchFamily="2" charset="2"/>
              <a:buChar char="§"/>
            </a:pPr>
            <a:r>
              <a:rPr lang="de-DE" b="1" dirty="0" err="1">
                <a:latin typeface="Times New Roman" panose="02020603050405020304" pitchFamily="18" charset="0"/>
                <a:cs typeface="Times New Roman" panose="02020603050405020304" pitchFamily="18" charset="0"/>
              </a:rPr>
              <a:t>Weawing</a:t>
            </a:r>
            <a:r>
              <a:rPr lang="de-DE"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process of applying aspects to a target object to create a new </a:t>
            </a:r>
            <a:r>
              <a:rPr lang="en-US" dirty="0" err="1">
                <a:latin typeface="Times New Roman" panose="02020603050405020304" pitchFamily="18" charset="0"/>
                <a:cs typeface="Times New Roman" panose="02020603050405020304" pitchFamily="18" charset="0"/>
              </a:rPr>
              <a:t>proxied</a:t>
            </a:r>
            <a:r>
              <a:rPr lang="en-US" dirty="0">
                <a:latin typeface="Times New Roman" panose="02020603050405020304" pitchFamily="18" charset="0"/>
                <a:cs typeface="Times New Roman" panose="02020603050405020304" pitchFamily="18" charset="0"/>
              </a:rPr>
              <a:t> object. The aspects are woven into the target object at the specified join points. The weaving can take place at several points in the target object’s lifetime</a:t>
            </a:r>
            <a:r>
              <a:rPr lang="de-A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de-D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432" y="2773594"/>
            <a:ext cx="8407625" cy="309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10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Spring‘s</a:t>
            </a:r>
            <a:r>
              <a:rPr lang="de-DE" dirty="0"/>
              <a:t> AOP </a:t>
            </a:r>
            <a:r>
              <a:rPr lang="de-DE" dirty="0" err="1"/>
              <a:t>support</a:t>
            </a:r>
            <a:endParaRPr lang="de-DE" dirty="0"/>
          </a:p>
        </p:txBody>
      </p:sp>
      <p:sp>
        <p:nvSpPr>
          <p:cNvPr id="3" name="Inhaltsplatzhalter 2"/>
          <p:cNvSpPr>
            <a:spLocks noGrp="1"/>
          </p:cNvSpPr>
          <p:nvPr>
            <p:ph idx="1"/>
          </p:nvPr>
        </p:nvSpPr>
        <p:spPr/>
        <p:txBody>
          <a:bodyPr>
            <a:normAutofit fontScale="92500" lnSpcReduction="10000"/>
          </a:bodyPr>
          <a:lstStyle/>
          <a:p>
            <a:r>
              <a:rPr lang="en-US" dirty="0"/>
              <a:t>Spring’s support for AOP comes in four styles:</a:t>
            </a:r>
          </a:p>
          <a:p>
            <a:pPr lvl="1"/>
            <a:r>
              <a:rPr lang="de-DE" b="1" dirty="0"/>
              <a:t>Classic Spring proxy-</a:t>
            </a:r>
            <a:r>
              <a:rPr lang="de-DE" b="1" dirty="0" err="1"/>
              <a:t>based</a:t>
            </a:r>
            <a:r>
              <a:rPr lang="de-DE" b="1" dirty="0"/>
              <a:t> AOP </a:t>
            </a:r>
            <a:r>
              <a:rPr lang="de-DE" dirty="0"/>
              <a:t>- </a:t>
            </a:r>
            <a:r>
              <a:rPr lang="de-DE" dirty="0" err="1"/>
              <a:t>overcomplicated</a:t>
            </a:r>
            <a:endParaRPr lang="de-DE" dirty="0"/>
          </a:p>
          <a:p>
            <a:pPr lvl="1"/>
            <a:r>
              <a:rPr lang="de-DE" b="1" dirty="0"/>
              <a:t>Pure-POJO </a:t>
            </a:r>
            <a:r>
              <a:rPr lang="de-DE" b="1" dirty="0" err="1"/>
              <a:t>aspects</a:t>
            </a:r>
            <a:r>
              <a:rPr lang="de-DE" b="1" dirty="0"/>
              <a:t> </a:t>
            </a:r>
            <a:r>
              <a:rPr lang="de-DE" dirty="0"/>
              <a:t>- </a:t>
            </a:r>
            <a:r>
              <a:rPr lang="en-US" dirty="0"/>
              <a:t>With Spring’s </a:t>
            </a:r>
            <a:r>
              <a:rPr lang="en-US" dirty="0" err="1"/>
              <a:t>aop</a:t>
            </a:r>
            <a:r>
              <a:rPr lang="en-US" dirty="0"/>
              <a:t> namespace, you can turn pure </a:t>
            </a:r>
            <a:r>
              <a:rPr lang="en-US" sz="1400" dirty="0"/>
              <a:t>POJO</a:t>
            </a:r>
            <a:r>
              <a:rPr lang="en-US" dirty="0"/>
              <a:t>s into aspects. </a:t>
            </a:r>
            <a:r>
              <a:rPr lang="en-US" sz="1400" dirty="0"/>
              <a:t>They </a:t>
            </a:r>
            <a:r>
              <a:rPr lang="en-US" dirty="0"/>
              <a:t>are called in reaction to a </a:t>
            </a:r>
            <a:r>
              <a:rPr lang="en-US" dirty="0" err="1"/>
              <a:t>pointcut</a:t>
            </a:r>
            <a:r>
              <a:rPr lang="en-US" dirty="0"/>
              <a:t>. Unfortunately, </a:t>
            </a:r>
            <a:r>
              <a:rPr lang="de-DE" dirty="0" err="1"/>
              <a:t>this</a:t>
            </a:r>
            <a:r>
              <a:rPr lang="de-DE" dirty="0"/>
              <a:t> </a:t>
            </a:r>
            <a:r>
              <a:rPr lang="de-DE" dirty="0" err="1"/>
              <a:t>technique</a:t>
            </a:r>
            <a:r>
              <a:rPr lang="de-DE" dirty="0"/>
              <a:t> </a:t>
            </a:r>
            <a:r>
              <a:rPr lang="de-DE" dirty="0" err="1"/>
              <a:t>requires</a:t>
            </a:r>
            <a:r>
              <a:rPr lang="de-DE" dirty="0"/>
              <a:t> </a:t>
            </a:r>
            <a:r>
              <a:rPr lang="de-DE" sz="1400" dirty="0"/>
              <a:t>XML </a:t>
            </a:r>
            <a:r>
              <a:rPr lang="de-DE" dirty="0" err="1"/>
              <a:t>configuration</a:t>
            </a:r>
            <a:r>
              <a:rPr lang="de-DE" dirty="0"/>
              <a:t>, but </a:t>
            </a:r>
            <a:r>
              <a:rPr lang="de-DE" dirty="0" err="1"/>
              <a:t>it’s</a:t>
            </a:r>
            <a:r>
              <a:rPr lang="de-DE" dirty="0"/>
              <a:t> </a:t>
            </a:r>
            <a:r>
              <a:rPr lang="en-US" dirty="0"/>
              <a:t>an easy way to declaratively </a:t>
            </a:r>
            <a:r>
              <a:rPr lang="de-DE" dirty="0"/>
              <a:t>turn </a:t>
            </a:r>
            <a:r>
              <a:rPr lang="de-DE" dirty="0" err="1"/>
              <a:t>any</a:t>
            </a:r>
            <a:r>
              <a:rPr lang="de-DE" dirty="0"/>
              <a:t> </a:t>
            </a:r>
            <a:r>
              <a:rPr lang="de-DE" dirty="0" err="1"/>
              <a:t>object</a:t>
            </a:r>
            <a:r>
              <a:rPr lang="de-DE" dirty="0"/>
              <a:t> </a:t>
            </a:r>
            <a:r>
              <a:rPr lang="de-DE" dirty="0" err="1"/>
              <a:t>into</a:t>
            </a:r>
            <a:r>
              <a:rPr lang="de-DE" dirty="0"/>
              <a:t> an </a:t>
            </a:r>
            <a:r>
              <a:rPr lang="de-DE" dirty="0" err="1"/>
              <a:t>aspect</a:t>
            </a:r>
            <a:r>
              <a:rPr lang="de-DE" dirty="0"/>
              <a:t>.</a:t>
            </a:r>
          </a:p>
          <a:p>
            <a:pPr lvl="1"/>
            <a:r>
              <a:rPr lang="de-DE" b="1" dirty="0"/>
              <a:t>@</a:t>
            </a:r>
            <a:r>
              <a:rPr lang="de-DE" b="1" dirty="0" err="1"/>
              <a:t>AspectJ</a:t>
            </a:r>
            <a:r>
              <a:rPr lang="de-DE" b="1" dirty="0"/>
              <a:t> </a:t>
            </a:r>
            <a:r>
              <a:rPr lang="de-DE" b="1" dirty="0" err="1"/>
              <a:t>annotation-driven</a:t>
            </a:r>
            <a:r>
              <a:rPr lang="de-DE" b="1" dirty="0"/>
              <a:t> </a:t>
            </a:r>
            <a:r>
              <a:rPr lang="de-DE" b="1" dirty="0" err="1"/>
              <a:t>aspects</a:t>
            </a:r>
            <a:r>
              <a:rPr lang="de-DE" b="1" dirty="0"/>
              <a:t> </a:t>
            </a:r>
          </a:p>
          <a:p>
            <a:pPr lvl="1"/>
            <a:r>
              <a:rPr lang="en-US" b="1" dirty="0"/>
              <a:t>Injected AspectJ aspects </a:t>
            </a:r>
            <a:r>
              <a:rPr lang="en-US" dirty="0"/>
              <a:t>(available in all versions of Spring)</a:t>
            </a:r>
          </a:p>
          <a:p>
            <a:r>
              <a:rPr lang="de-DE" dirty="0"/>
              <a:t>Spring </a:t>
            </a:r>
            <a:r>
              <a:rPr lang="en-US" dirty="0"/>
              <a:t>AOP is built around dynamic proxies. Consequently, Spring’s AOP support is limited </a:t>
            </a:r>
            <a:r>
              <a:rPr lang="de-DE" dirty="0" err="1"/>
              <a:t>to</a:t>
            </a:r>
            <a:r>
              <a:rPr lang="de-DE" dirty="0"/>
              <a:t> </a:t>
            </a:r>
            <a:r>
              <a:rPr lang="de-DE" b="1" dirty="0" err="1"/>
              <a:t>method</a:t>
            </a:r>
            <a:r>
              <a:rPr lang="de-DE" b="1" dirty="0"/>
              <a:t> </a:t>
            </a:r>
            <a:r>
              <a:rPr lang="de-DE" b="1" dirty="0" err="1"/>
              <a:t>interception</a:t>
            </a:r>
            <a:r>
              <a:rPr lang="de-DE" dirty="0"/>
              <a:t>.</a:t>
            </a:r>
          </a:p>
          <a:p>
            <a:r>
              <a:rPr lang="en-US" dirty="0" smtClean="0"/>
              <a:t>If </a:t>
            </a:r>
            <a:r>
              <a:rPr lang="en-US" dirty="0"/>
              <a:t>your AOP needs exceed simple method interception (constructor or property interception, for example), you’ll want to consider implementing aspects in AspectJ. In that case, the fourth style listed will enable you to inject values into AspectJ-driven </a:t>
            </a:r>
            <a:r>
              <a:rPr lang="de-DE" dirty="0" err="1"/>
              <a:t>aspects</a:t>
            </a:r>
            <a:endParaRPr lang="de-DE" dirty="0"/>
          </a:p>
        </p:txBody>
      </p:sp>
    </p:spTree>
    <p:extLst>
      <p:ext uri="{BB962C8B-B14F-4D97-AF65-F5344CB8AC3E}">
        <p14:creationId xmlns:p14="http://schemas.microsoft.com/office/powerpoint/2010/main" val="81302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i="1" dirty="0"/>
              <a:t>Selecting join points with </a:t>
            </a:r>
            <a:r>
              <a:rPr lang="en-US" i="1" dirty="0" err="1"/>
              <a:t>pointcuts</a:t>
            </a:r>
            <a:endParaRPr lang="de-D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576388"/>
            <a:ext cx="10106025" cy="3705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1553671" y="5322073"/>
            <a:ext cx="5962210" cy="646331"/>
          </a:xfrm>
          <a:prstGeom prst="rect">
            <a:avLst/>
          </a:prstGeom>
          <a:noFill/>
        </p:spPr>
        <p:txBody>
          <a:bodyPr wrap="none" rtlCol="0">
            <a:spAutoFit/>
          </a:bodyPr>
          <a:lstStyle/>
          <a:p>
            <a:pPr marL="285750" indent="-285750">
              <a:buClr>
                <a:schemeClr val="accent1"/>
              </a:buClr>
              <a:buFont typeface="Wingdings" panose="05000000000000000000" pitchFamily="2" charset="2"/>
              <a:buChar char="§"/>
            </a:pPr>
            <a:r>
              <a:rPr lang="en-US" dirty="0"/>
              <a:t>SPRING ADVISES OBJECTS AT RUNTIME</a:t>
            </a:r>
          </a:p>
          <a:p>
            <a:pPr marL="285750" indent="-285750">
              <a:buClr>
                <a:schemeClr val="accent1"/>
              </a:buClr>
              <a:buFont typeface="Wingdings" panose="05000000000000000000" pitchFamily="2" charset="2"/>
              <a:buChar char="§"/>
            </a:pPr>
            <a:r>
              <a:rPr lang="en-US" dirty="0"/>
              <a:t>SPRING ONLY SUPPORTS METHOD JOIN POINTS</a:t>
            </a:r>
            <a:endParaRPr lang="de-DE" dirty="0"/>
          </a:p>
        </p:txBody>
      </p:sp>
    </p:spTree>
    <p:extLst>
      <p:ext uri="{BB962C8B-B14F-4D97-AF65-F5344CB8AC3E}">
        <p14:creationId xmlns:p14="http://schemas.microsoft.com/office/powerpoint/2010/main" val="116588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65207563-032E-49E8-9670-4B071EC502DE}"/>
              </a:ext>
            </a:extLst>
          </p:cNvPr>
          <p:cNvSpPr>
            <a:spLocks noGrp="1"/>
          </p:cNvSpPr>
          <p:nvPr>
            <p:ph type="title"/>
          </p:nvPr>
        </p:nvSpPr>
        <p:spPr/>
        <p:txBody>
          <a:bodyPr/>
          <a:lstStyle/>
          <a:p>
            <a:r>
              <a:rPr lang="en-US" dirty="0"/>
              <a:t>Injecting dependencies</a:t>
            </a:r>
            <a:endParaRPr lang="de-DE" dirty="0"/>
          </a:p>
        </p:txBody>
      </p:sp>
      <p:pic>
        <p:nvPicPr>
          <p:cNvPr id="4" name="Grafik 3"/>
          <p:cNvPicPr>
            <a:picLocks noChangeAspect="1"/>
          </p:cNvPicPr>
          <p:nvPr/>
        </p:nvPicPr>
        <p:blipFill>
          <a:blip r:embed="rId2"/>
          <a:stretch>
            <a:fillRect/>
          </a:stretch>
        </p:blipFill>
        <p:spPr>
          <a:xfrm>
            <a:off x="2042466" y="1689071"/>
            <a:ext cx="6192001" cy="4342500"/>
          </a:xfrm>
          <a:prstGeom prst="rect">
            <a:avLst/>
          </a:prstGeom>
        </p:spPr>
      </p:pic>
    </p:spTree>
    <p:extLst>
      <p:ext uri="{BB962C8B-B14F-4D97-AF65-F5344CB8AC3E}">
        <p14:creationId xmlns:p14="http://schemas.microsoft.com/office/powerpoint/2010/main" val="548671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95400" y="503853"/>
            <a:ext cx="9601200" cy="483375"/>
          </a:xfrm>
        </p:spPr>
        <p:txBody>
          <a:bodyPr>
            <a:normAutofit fontScale="90000"/>
          </a:bodyPr>
          <a:lstStyle/>
          <a:p>
            <a:r>
              <a:rPr lang="en-US" dirty="0"/>
              <a:t>Selecting join points with </a:t>
            </a:r>
            <a:r>
              <a:rPr lang="en-US" dirty="0" err="1"/>
              <a:t>pointcuts</a:t>
            </a:r>
            <a:endParaRPr lang="de-DE" dirty="0"/>
          </a:p>
        </p:txBody>
      </p:sp>
      <p:sp>
        <p:nvSpPr>
          <p:cNvPr id="3" name="Inhaltsplatzhalter 2"/>
          <p:cNvSpPr>
            <a:spLocks noGrp="1"/>
          </p:cNvSpPr>
          <p:nvPr>
            <p:ph idx="1"/>
          </p:nvPr>
        </p:nvSpPr>
        <p:spPr>
          <a:xfrm>
            <a:off x="9184462" y="2004835"/>
            <a:ext cx="2152480" cy="4037215"/>
          </a:xfrm>
        </p:spPr>
        <p:txBody>
          <a:bodyPr/>
          <a:lstStyle/>
          <a:p>
            <a:r>
              <a:rPr lang="en-US" dirty="0"/>
              <a:t>In Spring AOP, </a:t>
            </a:r>
            <a:r>
              <a:rPr lang="en-US" dirty="0" err="1"/>
              <a:t>pointcuts</a:t>
            </a:r>
            <a:r>
              <a:rPr lang="en-US" dirty="0"/>
              <a:t> are defined using AspectJ’s </a:t>
            </a:r>
            <a:r>
              <a:rPr lang="en-US" dirty="0" err="1"/>
              <a:t>pointcut</a:t>
            </a:r>
            <a:r>
              <a:rPr lang="en-US" dirty="0"/>
              <a:t> expression language</a:t>
            </a:r>
            <a:endParaRPr lang="de-D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807" y="1093398"/>
            <a:ext cx="7794949" cy="5563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104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Writing </a:t>
            </a:r>
            <a:r>
              <a:rPr lang="de-AT" dirty="0" err="1"/>
              <a:t>pointcuts</a:t>
            </a:r>
            <a:endParaRPr lang="de-DE"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515" y="1854552"/>
            <a:ext cx="3314279" cy="1040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515" y="3239378"/>
            <a:ext cx="8765993" cy="2176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49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Writing </a:t>
            </a:r>
            <a:r>
              <a:rPr lang="de-AT" dirty="0" err="1"/>
              <a:t>pointcuts</a:t>
            </a:r>
            <a:r>
              <a:rPr lang="de-AT" dirty="0"/>
              <a:t> (</a:t>
            </a:r>
            <a:r>
              <a:rPr lang="de-AT" dirty="0" err="1"/>
              <a:t>cont</a:t>
            </a:r>
            <a:r>
              <a:rPr lang="de-AT" dirty="0"/>
              <a:t>.)</a:t>
            </a:r>
            <a:endParaRPr lang="de-DE"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2276475"/>
            <a:ext cx="8835323" cy="2146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2637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Selecting</a:t>
            </a:r>
            <a:r>
              <a:rPr lang="de-DE" dirty="0"/>
              <a:t> </a:t>
            </a:r>
            <a:r>
              <a:rPr lang="de-DE" dirty="0" err="1"/>
              <a:t>beans</a:t>
            </a:r>
            <a:r>
              <a:rPr lang="de-DE" dirty="0"/>
              <a:t> in </a:t>
            </a:r>
            <a:r>
              <a:rPr lang="de-DE" dirty="0" err="1"/>
              <a:t>pointcuts</a:t>
            </a:r>
            <a:endParaRPr lang="de-DE"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4463" y="1980821"/>
            <a:ext cx="5362575"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415" y="2962360"/>
            <a:ext cx="52006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474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95400" y="390565"/>
            <a:ext cx="9601200" cy="459099"/>
          </a:xfrm>
        </p:spPr>
        <p:txBody>
          <a:bodyPr>
            <a:normAutofit fontScale="90000"/>
          </a:bodyPr>
          <a:lstStyle/>
          <a:p>
            <a:r>
              <a:rPr lang="de-DE" dirty="0" err="1"/>
              <a:t>Creating</a:t>
            </a:r>
            <a:r>
              <a:rPr lang="de-DE" dirty="0"/>
              <a:t> </a:t>
            </a:r>
            <a:r>
              <a:rPr lang="de-DE" dirty="0" err="1"/>
              <a:t>annotated</a:t>
            </a:r>
            <a:r>
              <a:rPr lang="de-DE" dirty="0"/>
              <a:t> </a:t>
            </a:r>
            <a:r>
              <a:rPr lang="de-DE" dirty="0" err="1"/>
              <a:t>aspects</a:t>
            </a:r>
            <a:endParaRPr lang="de-DE"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618" y="868402"/>
            <a:ext cx="7088623" cy="2440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050" y="3263608"/>
            <a:ext cx="7234281" cy="3594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623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Spring </a:t>
            </a:r>
            <a:r>
              <a:rPr lang="de-AT" dirty="0" err="1"/>
              <a:t>annotation</a:t>
            </a:r>
            <a:r>
              <a:rPr lang="de-AT" dirty="0"/>
              <a:t> </a:t>
            </a:r>
            <a:r>
              <a:rPr lang="de-AT" dirty="0" err="1"/>
              <a:t>to</a:t>
            </a:r>
            <a:r>
              <a:rPr lang="de-AT" dirty="0"/>
              <a:t> </a:t>
            </a:r>
            <a:r>
              <a:rPr lang="de-AT" dirty="0" err="1"/>
              <a:t>advice</a:t>
            </a:r>
            <a:r>
              <a:rPr lang="de-AT" dirty="0"/>
              <a:t> </a:t>
            </a:r>
            <a:r>
              <a:rPr lang="de-AT" dirty="0" err="1"/>
              <a:t>declaration</a:t>
            </a:r>
            <a:endParaRPr lang="de-DE"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588" y="1845931"/>
            <a:ext cx="9078125" cy="3378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020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95400" y="503853"/>
            <a:ext cx="9601200" cy="499559"/>
          </a:xfrm>
        </p:spPr>
        <p:txBody>
          <a:bodyPr>
            <a:normAutofit fontScale="90000"/>
          </a:bodyPr>
          <a:lstStyle/>
          <a:p>
            <a:r>
              <a:rPr lang="de-DE" dirty="0" err="1"/>
              <a:t>Creating</a:t>
            </a:r>
            <a:r>
              <a:rPr lang="de-DE" dirty="0"/>
              <a:t> </a:t>
            </a:r>
            <a:r>
              <a:rPr lang="de-DE" dirty="0" err="1"/>
              <a:t>annotated</a:t>
            </a:r>
            <a:r>
              <a:rPr lang="de-DE" dirty="0"/>
              <a:t> </a:t>
            </a:r>
            <a:r>
              <a:rPr lang="de-DE" dirty="0" err="1"/>
              <a:t>aspects</a:t>
            </a:r>
            <a:r>
              <a:rPr lang="de-DE" dirty="0"/>
              <a:t> (</a:t>
            </a:r>
            <a:r>
              <a:rPr lang="de-DE" dirty="0" err="1"/>
              <a:t>cont</a:t>
            </a:r>
            <a:r>
              <a:rPr lang="de-DE" dirty="0"/>
              <a:t>.)</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919" y="1181198"/>
            <a:ext cx="7323292" cy="5115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673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Enabling</a:t>
            </a:r>
            <a:r>
              <a:rPr lang="de-DE" dirty="0"/>
              <a:t> auto-</a:t>
            </a:r>
            <a:r>
              <a:rPr lang="de-DE" dirty="0" err="1"/>
              <a:t>proxing</a:t>
            </a:r>
            <a:r>
              <a:rPr lang="de-DE" dirty="0"/>
              <a:t> in </a:t>
            </a:r>
            <a:r>
              <a:rPr lang="de-DE" dirty="0" err="1"/>
              <a:t>JavaConfig</a:t>
            </a:r>
            <a:endParaRPr lang="de-DE" dirty="0"/>
          </a:p>
        </p:txBody>
      </p:sp>
      <p:pic>
        <p:nvPicPr>
          <p:cNvPr id="4" name="Inhaltsplatzhalter 3">
            <a:extLst>
              <a:ext uri="{FF2B5EF4-FFF2-40B4-BE49-F238E27FC236}">
                <a16:creationId xmlns="" xmlns:a16="http://schemas.microsoft.com/office/drawing/2014/main" id="{AA72FD03-8DB9-4AC9-8398-C1D8F2CF4612}"/>
              </a:ext>
            </a:extLst>
          </p:cNvPr>
          <p:cNvPicPr>
            <a:picLocks noGrp="1" noChangeAspect="1"/>
          </p:cNvPicPr>
          <p:nvPr>
            <p:ph idx="1"/>
          </p:nvPr>
        </p:nvPicPr>
        <p:blipFill>
          <a:blip r:embed="rId2"/>
          <a:stretch>
            <a:fillRect/>
          </a:stretch>
        </p:blipFill>
        <p:spPr>
          <a:xfrm>
            <a:off x="2790825" y="2053431"/>
            <a:ext cx="6610350" cy="3438525"/>
          </a:xfrm>
          <a:prstGeom prst="rect">
            <a:avLst/>
          </a:prstGeom>
        </p:spPr>
      </p:pic>
    </p:spTree>
    <p:extLst>
      <p:ext uri="{BB962C8B-B14F-4D97-AF65-F5344CB8AC3E}">
        <p14:creationId xmlns:p14="http://schemas.microsoft.com/office/powerpoint/2010/main" val="35822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3A3225F2-03C9-4BAB-AD13-7E28F55D62B6}"/>
              </a:ext>
            </a:extLst>
          </p:cNvPr>
          <p:cNvSpPr>
            <a:spLocks noGrp="1"/>
          </p:cNvSpPr>
          <p:nvPr>
            <p:ph type="title"/>
          </p:nvPr>
        </p:nvSpPr>
        <p:spPr/>
        <p:txBody>
          <a:bodyPr/>
          <a:lstStyle/>
          <a:p>
            <a:r>
              <a:rPr lang="de-DE" dirty="0" err="1"/>
              <a:t>Enabling</a:t>
            </a:r>
            <a:r>
              <a:rPr lang="de-DE" dirty="0"/>
              <a:t> auto-</a:t>
            </a:r>
            <a:r>
              <a:rPr lang="de-DE" dirty="0" err="1"/>
              <a:t>proxing</a:t>
            </a:r>
            <a:r>
              <a:rPr lang="de-DE" dirty="0"/>
              <a:t> in XML</a:t>
            </a:r>
            <a:endParaRPr lang="de-AT" dirty="0"/>
          </a:p>
        </p:txBody>
      </p:sp>
      <p:pic>
        <p:nvPicPr>
          <p:cNvPr id="4" name="Inhaltsplatzhalter 3">
            <a:extLst>
              <a:ext uri="{FF2B5EF4-FFF2-40B4-BE49-F238E27FC236}">
                <a16:creationId xmlns="" xmlns:a16="http://schemas.microsoft.com/office/drawing/2014/main" id="{979B9537-1D3E-4594-BACA-C54273A140CE}"/>
              </a:ext>
            </a:extLst>
          </p:cNvPr>
          <p:cNvPicPr>
            <a:picLocks noGrp="1" noChangeAspect="1"/>
          </p:cNvPicPr>
          <p:nvPr>
            <p:ph idx="1"/>
          </p:nvPr>
        </p:nvPicPr>
        <p:blipFill>
          <a:blip r:embed="rId2"/>
          <a:stretch>
            <a:fillRect/>
          </a:stretch>
        </p:blipFill>
        <p:spPr>
          <a:xfrm>
            <a:off x="1596571" y="1680756"/>
            <a:ext cx="8313511" cy="3848848"/>
          </a:xfrm>
          <a:prstGeom prst="rect">
            <a:avLst/>
          </a:prstGeom>
        </p:spPr>
      </p:pic>
    </p:spTree>
    <p:extLst>
      <p:ext uri="{BB962C8B-B14F-4D97-AF65-F5344CB8AC3E}">
        <p14:creationId xmlns:p14="http://schemas.microsoft.com/office/powerpoint/2010/main" val="157895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5CF25D07-6D71-4E4D-87C8-3122185DE000}"/>
              </a:ext>
            </a:extLst>
          </p:cNvPr>
          <p:cNvSpPr>
            <a:spLocks noGrp="1"/>
          </p:cNvSpPr>
          <p:nvPr>
            <p:ph type="title"/>
          </p:nvPr>
        </p:nvSpPr>
        <p:spPr>
          <a:xfrm>
            <a:off x="1295400" y="503854"/>
            <a:ext cx="9601200" cy="570204"/>
          </a:xfrm>
        </p:spPr>
        <p:txBody>
          <a:bodyPr/>
          <a:lstStyle/>
          <a:p>
            <a:r>
              <a:rPr lang="de-AT" dirty="0" err="1"/>
              <a:t>Creating</a:t>
            </a:r>
            <a:r>
              <a:rPr lang="de-AT" dirty="0"/>
              <a:t> </a:t>
            </a:r>
            <a:r>
              <a:rPr lang="de-AT" dirty="0" err="1"/>
              <a:t>around</a:t>
            </a:r>
            <a:r>
              <a:rPr lang="de-AT" dirty="0"/>
              <a:t> </a:t>
            </a:r>
            <a:r>
              <a:rPr lang="de-AT" dirty="0" err="1"/>
              <a:t>advice</a:t>
            </a:r>
            <a:endParaRPr lang="de-AT" dirty="0"/>
          </a:p>
        </p:txBody>
      </p:sp>
      <p:pic>
        <p:nvPicPr>
          <p:cNvPr id="4" name="Inhaltsplatzhalter 3">
            <a:extLst>
              <a:ext uri="{FF2B5EF4-FFF2-40B4-BE49-F238E27FC236}">
                <a16:creationId xmlns="" xmlns:a16="http://schemas.microsoft.com/office/drawing/2014/main" id="{2CE6CE43-499B-471E-A82D-9918DDD77A48}"/>
              </a:ext>
            </a:extLst>
          </p:cNvPr>
          <p:cNvPicPr>
            <a:picLocks noGrp="1" noChangeAspect="1"/>
          </p:cNvPicPr>
          <p:nvPr>
            <p:ph idx="1"/>
          </p:nvPr>
        </p:nvPicPr>
        <p:blipFill>
          <a:blip r:embed="rId2"/>
          <a:stretch>
            <a:fillRect/>
          </a:stretch>
        </p:blipFill>
        <p:spPr>
          <a:xfrm>
            <a:off x="1732041" y="1254248"/>
            <a:ext cx="8727917" cy="951444"/>
          </a:xfrm>
          <a:prstGeom prst="rect">
            <a:avLst/>
          </a:prstGeom>
          <a:ln>
            <a:solidFill>
              <a:schemeClr val="tx1"/>
            </a:solidFill>
          </a:ln>
        </p:spPr>
      </p:pic>
      <p:pic>
        <p:nvPicPr>
          <p:cNvPr id="5" name="Grafik 4">
            <a:extLst>
              <a:ext uri="{FF2B5EF4-FFF2-40B4-BE49-F238E27FC236}">
                <a16:creationId xmlns="" xmlns:a16="http://schemas.microsoft.com/office/drawing/2014/main" id="{FA45D6BB-9C66-459D-A9C3-6E5E966C6FC0}"/>
              </a:ext>
            </a:extLst>
          </p:cNvPr>
          <p:cNvPicPr>
            <a:picLocks noChangeAspect="1"/>
          </p:cNvPicPr>
          <p:nvPr/>
        </p:nvPicPr>
        <p:blipFill rotWithShape="1">
          <a:blip r:embed="rId3"/>
          <a:srcRect t="4876"/>
          <a:stretch/>
        </p:blipFill>
        <p:spPr>
          <a:xfrm>
            <a:off x="2062162" y="2291443"/>
            <a:ext cx="7458075" cy="4566557"/>
          </a:xfrm>
          <a:prstGeom prst="rect">
            <a:avLst/>
          </a:prstGeom>
        </p:spPr>
      </p:pic>
    </p:spTree>
    <p:extLst>
      <p:ext uri="{BB962C8B-B14F-4D97-AF65-F5344CB8AC3E}">
        <p14:creationId xmlns:p14="http://schemas.microsoft.com/office/powerpoint/2010/main" val="216092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EC311F2-7E4E-4311-932B-583FEEE399E0}"/>
              </a:ext>
            </a:extLst>
          </p:cNvPr>
          <p:cNvSpPr>
            <a:spLocks noGrp="1"/>
          </p:cNvSpPr>
          <p:nvPr>
            <p:ph type="title"/>
          </p:nvPr>
        </p:nvSpPr>
        <p:spPr/>
        <p:txBody>
          <a:bodyPr/>
          <a:lstStyle/>
          <a:p>
            <a:r>
              <a:rPr lang="en-US" dirty="0"/>
              <a:t>Injecting dependencies</a:t>
            </a:r>
            <a:endParaRPr lang="de-DE" dirty="0"/>
          </a:p>
        </p:txBody>
      </p:sp>
      <p:pic>
        <p:nvPicPr>
          <p:cNvPr id="5" name="Grafik 4"/>
          <p:cNvPicPr>
            <a:picLocks noChangeAspect="1"/>
          </p:cNvPicPr>
          <p:nvPr/>
        </p:nvPicPr>
        <p:blipFill>
          <a:blip r:embed="rId2"/>
          <a:stretch>
            <a:fillRect/>
          </a:stretch>
        </p:blipFill>
        <p:spPr>
          <a:xfrm>
            <a:off x="2154848" y="1637611"/>
            <a:ext cx="6346801" cy="3306734"/>
          </a:xfrm>
          <a:prstGeom prst="rect">
            <a:avLst/>
          </a:prstGeom>
        </p:spPr>
      </p:pic>
    </p:spTree>
    <p:extLst>
      <p:ext uri="{BB962C8B-B14F-4D97-AF65-F5344CB8AC3E}">
        <p14:creationId xmlns:p14="http://schemas.microsoft.com/office/powerpoint/2010/main" val="3835091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E1110D9A-BCC1-438B-9194-AA01F17602FD}"/>
              </a:ext>
            </a:extLst>
          </p:cNvPr>
          <p:cNvSpPr>
            <a:spLocks noGrp="1"/>
          </p:cNvSpPr>
          <p:nvPr>
            <p:ph type="title"/>
          </p:nvPr>
        </p:nvSpPr>
        <p:spPr>
          <a:xfrm>
            <a:off x="1295400" y="503854"/>
            <a:ext cx="9601200" cy="584717"/>
          </a:xfrm>
        </p:spPr>
        <p:txBody>
          <a:bodyPr/>
          <a:lstStyle/>
          <a:p>
            <a:r>
              <a:rPr lang="de-AT" dirty="0"/>
              <a:t>Handling </a:t>
            </a:r>
            <a:r>
              <a:rPr lang="de-AT" dirty="0" err="1"/>
              <a:t>parameters</a:t>
            </a:r>
            <a:r>
              <a:rPr lang="de-AT" dirty="0"/>
              <a:t> in </a:t>
            </a:r>
            <a:r>
              <a:rPr lang="de-AT" dirty="0" err="1"/>
              <a:t>advice</a:t>
            </a:r>
            <a:endParaRPr lang="de-AT" dirty="0"/>
          </a:p>
        </p:txBody>
      </p:sp>
      <p:pic>
        <p:nvPicPr>
          <p:cNvPr id="4" name="Inhaltsplatzhalter 3">
            <a:extLst>
              <a:ext uri="{FF2B5EF4-FFF2-40B4-BE49-F238E27FC236}">
                <a16:creationId xmlns="" xmlns:a16="http://schemas.microsoft.com/office/drawing/2014/main" id="{57D467C2-F13A-445B-A9AE-5F7E630702D1}"/>
              </a:ext>
            </a:extLst>
          </p:cNvPr>
          <p:cNvPicPr>
            <a:picLocks noGrp="1" noChangeAspect="1"/>
          </p:cNvPicPr>
          <p:nvPr>
            <p:ph idx="1"/>
          </p:nvPr>
        </p:nvPicPr>
        <p:blipFill>
          <a:blip r:embed="rId2"/>
          <a:stretch>
            <a:fillRect/>
          </a:stretch>
        </p:blipFill>
        <p:spPr>
          <a:xfrm>
            <a:off x="2422619" y="1088571"/>
            <a:ext cx="7346762" cy="5761048"/>
          </a:xfrm>
          <a:prstGeom prst="rect">
            <a:avLst/>
          </a:prstGeom>
        </p:spPr>
      </p:pic>
      <p:sp>
        <p:nvSpPr>
          <p:cNvPr id="6" name="Rechteck 5">
            <a:extLst>
              <a:ext uri="{FF2B5EF4-FFF2-40B4-BE49-F238E27FC236}">
                <a16:creationId xmlns="" xmlns:a16="http://schemas.microsoft.com/office/drawing/2014/main" id="{590200FC-1768-4948-8CBC-21B953403446}"/>
              </a:ext>
            </a:extLst>
          </p:cNvPr>
          <p:cNvSpPr/>
          <p:nvPr/>
        </p:nvSpPr>
        <p:spPr>
          <a:xfrm>
            <a:off x="2960914" y="4005943"/>
            <a:ext cx="5196115" cy="406400"/>
          </a:xfrm>
          <a:prstGeom prst="rect">
            <a:avLst/>
          </a:prstGeom>
          <a:noFill/>
          <a:ln w="19050">
            <a:solidFill>
              <a:srgbClr val="E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8902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E2C7BEFC-7C3A-4F61-B5FE-5148A12AE7AC}"/>
              </a:ext>
            </a:extLst>
          </p:cNvPr>
          <p:cNvSpPr>
            <a:spLocks noGrp="1"/>
          </p:cNvSpPr>
          <p:nvPr>
            <p:ph type="title"/>
          </p:nvPr>
        </p:nvSpPr>
        <p:spPr/>
        <p:txBody>
          <a:bodyPr/>
          <a:lstStyle/>
          <a:p>
            <a:r>
              <a:rPr lang="de-AT" dirty="0"/>
              <a:t>Handling </a:t>
            </a:r>
            <a:r>
              <a:rPr lang="de-AT" dirty="0" err="1"/>
              <a:t>parameters</a:t>
            </a:r>
            <a:r>
              <a:rPr lang="de-AT" dirty="0"/>
              <a:t> in </a:t>
            </a:r>
            <a:r>
              <a:rPr lang="de-AT" dirty="0" err="1"/>
              <a:t>advice</a:t>
            </a:r>
            <a:endParaRPr lang="de-AT" dirty="0"/>
          </a:p>
        </p:txBody>
      </p:sp>
      <p:pic>
        <p:nvPicPr>
          <p:cNvPr id="4" name="Inhaltsplatzhalter 3">
            <a:extLst>
              <a:ext uri="{FF2B5EF4-FFF2-40B4-BE49-F238E27FC236}">
                <a16:creationId xmlns="" xmlns:a16="http://schemas.microsoft.com/office/drawing/2014/main" id="{65B49BEB-BE41-4D65-A727-0D3AD5555886}"/>
              </a:ext>
            </a:extLst>
          </p:cNvPr>
          <p:cNvPicPr>
            <a:picLocks noGrp="1" noChangeAspect="1"/>
          </p:cNvPicPr>
          <p:nvPr>
            <p:ph idx="1"/>
          </p:nvPr>
        </p:nvPicPr>
        <p:blipFill>
          <a:blip r:embed="rId2"/>
          <a:stretch>
            <a:fillRect/>
          </a:stretch>
        </p:blipFill>
        <p:spPr>
          <a:xfrm>
            <a:off x="2691608" y="2159907"/>
            <a:ext cx="6808784" cy="2538186"/>
          </a:xfrm>
          <a:prstGeom prst="rect">
            <a:avLst/>
          </a:prstGeom>
          <a:ln>
            <a:solidFill>
              <a:schemeClr val="bg1"/>
            </a:solidFill>
          </a:ln>
        </p:spPr>
      </p:pic>
    </p:spTree>
    <p:extLst>
      <p:ext uri="{BB962C8B-B14F-4D97-AF65-F5344CB8AC3E}">
        <p14:creationId xmlns:p14="http://schemas.microsoft.com/office/powerpoint/2010/main" val="93811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E3A84381-4352-4045-A669-A05CC2858316}"/>
              </a:ext>
            </a:extLst>
          </p:cNvPr>
          <p:cNvSpPr>
            <a:spLocks noGrp="1"/>
          </p:cNvSpPr>
          <p:nvPr>
            <p:ph type="title"/>
          </p:nvPr>
        </p:nvSpPr>
        <p:spPr>
          <a:xfrm>
            <a:off x="1295400" y="503854"/>
            <a:ext cx="9601200" cy="466792"/>
          </a:xfrm>
        </p:spPr>
        <p:txBody>
          <a:bodyPr>
            <a:normAutofit fontScale="90000"/>
          </a:bodyPr>
          <a:lstStyle/>
          <a:p>
            <a:r>
              <a:rPr lang="de-DE" dirty="0" err="1"/>
              <a:t>Creating</a:t>
            </a:r>
            <a:r>
              <a:rPr lang="de-DE" dirty="0"/>
              <a:t> </a:t>
            </a:r>
            <a:r>
              <a:rPr lang="de-DE" dirty="0" err="1"/>
              <a:t>annotated</a:t>
            </a:r>
            <a:r>
              <a:rPr lang="de-DE" dirty="0"/>
              <a:t> </a:t>
            </a:r>
            <a:r>
              <a:rPr lang="de-DE" dirty="0" err="1"/>
              <a:t>aspects</a:t>
            </a:r>
            <a:endParaRPr lang="de-AT" dirty="0"/>
          </a:p>
        </p:txBody>
      </p:sp>
      <p:pic>
        <p:nvPicPr>
          <p:cNvPr id="5" name="Grafik 4">
            <a:extLst>
              <a:ext uri="{FF2B5EF4-FFF2-40B4-BE49-F238E27FC236}">
                <a16:creationId xmlns="" xmlns:a16="http://schemas.microsoft.com/office/drawing/2014/main" id="{430D8BE7-DA3E-482A-80BE-96F0459D71B5}"/>
              </a:ext>
            </a:extLst>
          </p:cNvPr>
          <p:cNvPicPr>
            <a:picLocks noChangeAspect="1"/>
          </p:cNvPicPr>
          <p:nvPr/>
        </p:nvPicPr>
        <p:blipFill>
          <a:blip r:embed="rId2"/>
          <a:stretch>
            <a:fillRect/>
          </a:stretch>
        </p:blipFill>
        <p:spPr>
          <a:xfrm>
            <a:off x="2159454" y="937741"/>
            <a:ext cx="7260318" cy="5920259"/>
          </a:xfrm>
          <a:prstGeom prst="rect">
            <a:avLst/>
          </a:prstGeom>
        </p:spPr>
      </p:pic>
    </p:spTree>
    <p:extLst>
      <p:ext uri="{BB962C8B-B14F-4D97-AF65-F5344CB8AC3E}">
        <p14:creationId xmlns:p14="http://schemas.microsoft.com/office/powerpoint/2010/main" val="298937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2D90221-FF51-42CF-8B46-7E0ACC774A5D}"/>
              </a:ext>
            </a:extLst>
          </p:cNvPr>
          <p:cNvSpPr>
            <a:spLocks noGrp="1"/>
          </p:cNvSpPr>
          <p:nvPr>
            <p:ph type="title"/>
          </p:nvPr>
        </p:nvSpPr>
        <p:spPr/>
        <p:txBody>
          <a:bodyPr/>
          <a:lstStyle/>
          <a:p>
            <a:r>
              <a:rPr lang="de-AT" dirty="0" err="1"/>
              <a:t>Annotating</a:t>
            </a:r>
            <a:r>
              <a:rPr lang="de-AT" dirty="0"/>
              <a:t> </a:t>
            </a:r>
            <a:r>
              <a:rPr lang="de-AT" dirty="0" err="1"/>
              <a:t>introductions</a:t>
            </a:r>
            <a:endParaRPr lang="de-AT" dirty="0"/>
          </a:p>
        </p:txBody>
      </p:sp>
      <p:pic>
        <p:nvPicPr>
          <p:cNvPr id="4" name="Inhaltsplatzhalter 3">
            <a:extLst>
              <a:ext uri="{FF2B5EF4-FFF2-40B4-BE49-F238E27FC236}">
                <a16:creationId xmlns="" xmlns:a16="http://schemas.microsoft.com/office/drawing/2014/main" id="{60BCDE55-23EA-4037-931B-D808ECD0DC9F}"/>
              </a:ext>
            </a:extLst>
          </p:cNvPr>
          <p:cNvPicPr>
            <a:picLocks noGrp="1" noChangeAspect="1"/>
          </p:cNvPicPr>
          <p:nvPr>
            <p:ph idx="1"/>
          </p:nvPr>
        </p:nvPicPr>
        <p:blipFill>
          <a:blip r:embed="rId2"/>
          <a:stretch>
            <a:fillRect/>
          </a:stretch>
        </p:blipFill>
        <p:spPr>
          <a:xfrm>
            <a:off x="2650218" y="1796190"/>
            <a:ext cx="6891564" cy="4053861"/>
          </a:xfrm>
          <a:prstGeom prst="rect">
            <a:avLst/>
          </a:prstGeom>
        </p:spPr>
      </p:pic>
    </p:spTree>
    <p:extLst>
      <p:ext uri="{BB962C8B-B14F-4D97-AF65-F5344CB8AC3E}">
        <p14:creationId xmlns:p14="http://schemas.microsoft.com/office/powerpoint/2010/main" val="223022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1C923BB5-7A40-4D30-BD5D-C91FBB9DA78A}"/>
              </a:ext>
            </a:extLst>
          </p:cNvPr>
          <p:cNvSpPr>
            <a:spLocks noGrp="1"/>
          </p:cNvSpPr>
          <p:nvPr>
            <p:ph type="title"/>
          </p:nvPr>
        </p:nvSpPr>
        <p:spPr/>
        <p:txBody>
          <a:bodyPr/>
          <a:lstStyle/>
          <a:p>
            <a:r>
              <a:rPr lang="de-AT" dirty="0" err="1"/>
              <a:t>Annotating</a:t>
            </a:r>
            <a:r>
              <a:rPr lang="de-AT" dirty="0"/>
              <a:t> </a:t>
            </a:r>
            <a:r>
              <a:rPr lang="de-AT" dirty="0" err="1"/>
              <a:t>introductions</a:t>
            </a:r>
            <a:endParaRPr lang="de-AT" dirty="0"/>
          </a:p>
        </p:txBody>
      </p:sp>
      <p:pic>
        <p:nvPicPr>
          <p:cNvPr id="4" name="Inhaltsplatzhalter 3">
            <a:extLst>
              <a:ext uri="{FF2B5EF4-FFF2-40B4-BE49-F238E27FC236}">
                <a16:creationId xmlns="" xmlns:a16="http://schemas.microsoft.com/office/drawing/2014/main" id="{E90CB3E4-35D6-41A8-9F78-7AC36CDAB232}"/>
              </a:ext>
            </a:extLst>
          </p:cNvPr>
          <p:cNvPicPr>
            <a:picLocks noGrp="1" noChangeAspect="1"/>
          </p:cNvPicPr>
          <p:nvPr>
            <p:ph idx="1"/>
          </p:nvPr>
        </p:nvPicPr>
        <p:blipFill rotWithShape="1">
          <a:blip r:embed="rId2"/>
          <a:srcRect t="12174"/>
          <a:stretch/>
        </p:blipFill>
        <p:spPr>
          <a:xfrm>
            <a:off x="1307780" y="2361460"/>
            <a:ext cx="9576440" cy="2135080"/>
          </a:xfrm>
          <a:prstGeom prst="rect">
            <a:avLst/>
          </a:prstGeom>
        </p:spPr>
      </p:pic>
    </p:spTree>
    <p:extLst>
      <p:ext uri="{BB962C8B-B14F-4D97-AF65-F5344CB8AC3E}">
        <p14:creationId xmlns:p14="http://schemas.microsoft.com/office/powerpoint/2010/main" val="313500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6853D412-E95A-418B-9680-CBCA09042226}"/>
              </a:ext>
            </a:extLst>
          </p:cNvPr>
          <p:cNvSpPr>
            <a:spLocks noGrp="1"/>
          </p:cNvSpPr>
          <p:nvPr>
            <p:ph type="title"/>
          </p:nvPr>
        </p:nvSpPr>
        <p:spPr/>
        <p:txBody>
          <a:bodyPr/>
          <a:lstStyle/>
          <a:p>
            <a:r>
              <a:rPr lang="de-AT" dirty="0" err="1"/>
              <a:t>Annotating</a:t>
            </a:r>
            <a:r>
              <a:rPr lang="de-AT" dirty="0"/>
              <a:t> </a:t>
            </a:r>
            <a:r>
              <a:rPr lang="de-AT" dirty="0" err="1"/>
              <a:t>introductions</a:t>
            </a:r>
            <a:endParaRPr lang="de-AT" dirty="0"/>
          </a:p>
        </p:txBody>
      </p:sp>
      <p:pic>
        <p:nvPicPr>
          <p:cNvPr id="4" name="Inhaltsplatzhalter 3">
            <a:extLst>
              <a:ext uri="{FF2B5EF4-FFF2-40B4-BE49-F238E27FC236}">
                <a16:creationId xmlns="" xmlns:a16="http://schemas.microsoft.com/office/drawing/2014/main" id="{31AF7F5C-C3E9-44EC-8293-9A7F812F2F61}"/>
              </a:ext>
            </a:extLst>
          </p:cNvPr>
          <p:cNvPicPr>
            <a:picLocks noGrp="1" noChangeAspect="1"/>
          </p:cNvPicPr>
          <p:nvPr>
            <p:ph idx="1"/>
          </p:nvPr>
        </p:nvPicPr>
        <p:blipFill>
          <a:blip r:embed="rId2"/>
          <a:stretch>
            <a:fillRect/>
          </a:stretch>
        </p:blipFill>
        <p:spPr>
          <a:xfrm>
            <a:off x="1495761" y="2118241"/>
            <a:ext cx="6893297" cy="2975427"/>
          </a:xfrm>
          <a:prstGeom prst="rect">
            <a:avLst/>
          </a:prstGeom>
        </p:spPr>
      </p:pic>
      <p:sp>
        <p:nvSpPr>
          <p:cNvPr id="5" name="Rechteck 4">
            <a:extLst>
              <a:ext uri="{FF2B5EF4-FFF2-40B4-BE49-F238E27FC236}">
                <a16:creationId xmlns="" xmlns:a16="http://schemas.microsoft.com/office/drawing/2014/main" id="{CE670FE1-D408-44B3-B40C-C87DB412FF31}"/>
              </a:ext>
            </a:extLst>
          </p:cNvPr>
          <p:cNvSpPr/>
          <p:nvPr/>
        </p:nvSpPr>
        <p:spPr>
          <a:xfrm>
            <a:off x="1611086" y="3236686"/>
            <a:ext cx="1016000" cy="2612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 xmlns:a16="http://schemas.microsoft.com/office/drawing/2014/main" id="{6E66A704-5BC6-4F0E-B253-2DB9D7A1571C}"/>
              </a:ext>
            </a:extLst>
          </p:cNvPr>
          <p:cNvSpPr/>
          <p:nvPr/>
        </p:nvSpPr>
        <p:spPr>
          <a:xfrm>
            <a:off x="1843314" y="3875314"/>
            <a:ext cx="6429829" cy="5225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892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808276B-613D-4BB7-AC1E-4F44F2E255D7}"/>
              </a:ext>
            </a:extLst>
          </p:cNvPr>
          <p:cNvSpPr>
            <a:spLocks noGrp="1"/>
          </p:cNvSpPr>
          <p:nvPr>
            <p:ph type="title"/>
          </p:nvPr>
        </p:nvSpPr>
        <p:spPr/>
        <p:txBody>
          <a:bodyPr/>
          <a:lstStyle/>
          <a:p>
            <a:r>
              <a:rPr lang="de-AT" dirty="0" err="1"/>
              <a:t>Annotating</a:t>
            </a:r>
            <a:r>
              <a:rPr lang="de-AT" dirty="0"/>
              <a:t> </a:t>
            </a:r>
            <a:r>
              <a:rPr lang="de-AT" dirty="0" err="1"/>
              <a:t>introductions</a:t>
            </a:r>
            <a:endParaRPr lang="de-AT" dirty="0"/>
          </a:p>
        </p:txBody>
      </p:sp>
      <p:pic>
        <p:nvPicPr>
          <p:cNvPr id="4" name="Inhaltsplatzhalter 3">
            <a:extLst>
              <a:ext uri="{FF2B5EF4-FFF2-40B4-BE49-F238E27FC236}">
                <a16:creationId xmlns="" xmlns:a16="http://schemas.microsoft.com/office/drawing/2014/main" id="{F1518B0B-D21C-4A35-8A75-ACB91E5F5222}"/>
              </a:ext>
            </a:extLst>
          </p:cNvPr>
          <p:cNvPicPr>
            <a:picLocks noGrp="1" noChangeAspect="1"/>
          </p:cNvPicPr>
          <p:nvPr>
            <p:ph idx="1"/>
          </p:nvPr>
        </p:nvPicPr>
        <p:blipFill>
          <a:blip r:embed="rId2"/>
          <a:stretch>
            <a:fillRect/>
          </a:stretch>
        </p:blipFill>
        <p:spPr>
          <a:xfrm>
            <a:off x="2055018" y="1734016"/>
            <a:ext cx="8081963" cy="3389967"/>
          </a:xfrm>
          <a:prstGeom prst="rect">
            <a:avLst/>
          </a:prstGeom>
        </p:spPr>
      </p:pic>
    </p:spTree>
    <p:extLst>
      <p:ext uri="{BB962C8B-B14F-4D97-AF65-F5344CB8AC3E}">
        <p14:creationId xmlns:p14="http://schemas.microsoft.com/office/powerpoint/2010/main" val="409493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D280F76E-AAE1-4D71-8623-0911AEBCAA9A}"/>
              </a:ext>
            </a:extLst>
          </p:cNvPr>
          <p:cNvSpPr>
            <a:spLocks noGrp="1"/>
          </p:cNvSpPr>
          <p:nvPr>
            <p:ph type="title"/>
          </p:nvPr>
        </p:nvSpPr>
        <p:spPr/>
        <p:txBody>
          <a:bodyPr/>
          <a:lstStyle/>
          <a:p>
            <a:r>
              <a:rPr lang="de-AT" dirty="0" err="1"/>
              <a:t>Annotating</a:t>
            </a:r>
            <a:r>
              <a:rPr lang="de-AT" dirty="0"/>
              <a:t> </a:t>
            </a:r>
            <a:r>
              <a:rPr lang="de-AT" dirty="0" err="1"/>
              <a:t>introductions</a:t>
            </a:r>
            <a:endParaRPr lang="de-AT" dirty="0"/>
          </a:p>
        </p:txBody>
      </p:sp>
      <p:pic>
        <p:nvPicPr>
          <p:cNvPr id="4" name="Inhaltsplatzhalter 3">
            <a:extLst>
              <a:ext uri="{FF2B5EF4-FFF2-40B4-BE49-F238E27FC236}">
                <a16:creationId xmlns="" xmlns:a16="http://schemas.microsoft.com/office/drawing/2014/main" id="{F229E58F-994D-48AA-BCF1-36551A597085}"/>
              </a:ext>
            </a:extLst>
          </p:cNvPr>
          <p:cNvPicPr>
            <a:picLocks noGrp="1" noChangeAspect="1"/>
          </p:cNvPicPr>
          <p:nvPr>
            <p:ph idx="1"/>
          </p:nvPr>
        </p:nvPicPr>
        <p:blipFill rotWithShape="1">
          <a:blip r:embed="rId2"/>
          <a:srcRect t="44388" r="2407"/>
          <a:stretch/>
        </p:blipFill>
        <p:spPr>
          <a:xfrm>
            <a:off x="1814764" y="2680409"/>
            <a:ext cx="8562471" cy="1497181"/>
          </a:xfrm>
          <a:prstGeom prst="rect">
            <a:avLst/>
          </a:prstGeom>
        </p:spPr>
      </p:pic>
    </p:spTree>
    <p:extLst>
      <p:ext uri="{BB962C8B-B14F-4D97-AF65-F5344CB8AC3E}">
        <p14:creationId xmlns:p14="http://schemas.microsoft.com/office/powerpoint/2010/main" val="336968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61F0FB60-0894-4F24-BCF3-D98608287691}"/>
              </a:ext>
            </a:extLst>
          </p:cNvPr>
          <p:cNvSpPr>
            <a:spLocks noGrp="1"/>
          </p:cNvSpPr>
          <p:nvPr>
            <p:ph type="title"/>
          </p:nvPr>
        </p:nvSpPr>
        <p:spPr>
          <a:xfrm>
            <a:off x="1295400" y="503853"/>
            <a:ext cx="9601200" cy="404145"/>
          </a:xfrm>
        </p:spPr>
        <p:txBody>
          <a:bodyPr>
            <a:normAutofit fontScale="90000"/>
          </a:bodyPr>
          <a:lstStyle/>
          <a:p>
            <a:r>
              <a:rPr lang="de-AT" dirty="0" err="1"/>
              <a:t>Declaring</a:t>
            </a:r>
            <a:r>
              <a:rPr lang="de-AT" dirty="0"/>
              <a:t> </a:t>
            </a:r>
            <a:r>
              <a:rPr lang="de-AT" dirty="0" err="1"/>
              <a:t>aspects</a:t>
            </a:r>
            <a:r>
              <a:rPr lang="de-AT" dirty="0"/>
              <a:t> in XML</a:t>
            </a:r>
          </a:p>
        </p:txBody>
      </p:sp>
      <p:pic>
        <p:nvPicPr>
          <p:cNvPr id="4" name="Inhaltsplatzhalter 3">
            <a:extLst>
              <a:ext uri="{FF2B5EF4-FFF2-40B4-BE49-F238E27FC236}">
                <a16:creationId xmlns="" xmlns:a16="http://schemas.microsoft.com/office/drawing/2014/main" id="{929B48A2-3A73-4EDB-84CD-0D43B94D0B94}"/>
              </a:ext>
            </a:extLst>
          </p:cNvPr>
          <p:cNvPicPr>
            <a:picLocks noGrp="1" noChangeAspect="1"/>
          </p:cNvPicPr>
          <p:nvPr>
            <p:ph idx="1"/>
          </p:nvPr>
        </p:nvPicPr>
        <p:blipFill rotWithShape="1">
          <a:blip r:embed="rId2"/>
          <a:srcRect b="4834"/>
          <a:stretch/>
        </p:blipFill>
        <p:spPr>
          <a:xfrm>
            <a:off x="2089408" y="907998"/>
            <a:ext cx="8013184" cy="3547888"/>
          </a:xfrm>
          <a:prstGeom prst="rect">
            <a:avLst/>
          </a:prstGeom>
        </p:spPr>
      </p:pic>
      <p:pic>
        <p:nvPicPr>
          <p:cNvPr id="5" name="Grafik 4">
            <a:extLst>
              <a:ext uri="{FF2B5EF4-FFF2-40B4-BE49-F238E27FC236}">
                <a16:creationId xmlns="" xmlns:a16="http://schemas.microsoft.com/office/drawing/2014/main" id="{764F5711-E648-4BC4-A2AE-009681831AA0}"/>
              </a:ext>
            </a:extLst>
          </p:cNvPr>
          <p:cNvPicPr>
            <a:picLocks noChangeAspect="1"/>
          </p:cNvPicPr>
          <p:nvPr/>
        </p:nvPicPr>
        <p:blipFill rotWithShape="1">
          <a:blip r:embed="rId3"/>
          <a:srcRect t="26759"/>
          <a:stretch/>
        </p:blipFill>
        <p:spPr>
          <a:xfrm>
            <a:off x="2038684" y="4590199"/>
            <a:ext cx="8143660" cy="1607402"/>
          </a:xfrm>
          <a:prstGeom prst="rect">
            <a:avLst/>
          </a:prstGeom>
        </p:spPr>
      </p:pic>
    </p:spTree>
    <p:extLst>
      <p:ext uri="{BB962C8B-B14F-4D97-AF65-F5344CB8AC3E}">
        <p14:creationId xmlns:p14="http://schemas.microsoft.com/office/powerpoint/2010/main" val="353274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A1F1CB2F-D66E-459A-A853-94F4F800717C}"/>
              </a:ext>
            </a:extLst>
          </p:cNvPr>
          <p:cNvSpPr>
            <a:spLocks noGrp="1"/>
          </p:cNvSpPr>
          <p:nvPr>
            <p:ph type="title"/>
          </p:nvPr>
        </p:nvSpPr>
        <p:spPr/>
        <p:txBody>
          <a:bodyPr/>
          <a:lstStyle/>
          <a:p>
            <a:r>
              <a:rPr lang="de-AT" dirty="0" err="1"/>
              <a:t>Declaring</a:t>
            </a:r>
            <a:r>
              <a:rPr lang="de-AT" dirty="0"/>
              <a:t> </a:t>
            </a:r>
            <a:r>
              <a:rPr lang="de-AT" dirty="0" err="1"/>
              <a:t>aspects</a:t>
            </a:r>
            <a:r>
              <a:rPr lang="de-AT" dirty="0"/>
              <a:t> in XML</a:t>
            </a:r>
          </a:p>
        </p:txBody>
      </p:sp>
      <p:pic>
        <p:nvPicPr>
          <p:cNvPr id="4" name="Inhaltsplatzhalter 3">
            <a:extLst>
              <a:ext uri="{FF2B5EF4-FFF2-40B4-BE49-F238E27FC236}">
                <a16:creationId xmlns="" xmlns:a16="http://schemas.microsoft.com/office/drawing/2014/main" id="{529AB6CC-93A9-4D22-B331-7CC753C47CA5}"/>
              </a:ext>
            </a:extLst>
          </p:cNvPr>
          <p:cNvPicPr>
            <a:picLocks noGrp="1" noChangeAspect="1"/>
          </p:cNvPicPr>
          <p:nvPr>
            <p:ph idx="1"/>
          </p:nvPr>
        </p:nvPicPr>
        <p:blipFill>
          <a:blip r:embed="rId2"/>
          <a:stretch>
            <a:fillRect/>
          </a:stretch>
        </p:blipFill>
        <p:spPr>
          <a:xfrm>
            <a:off x="2227943" y="1607214"/>
            <a:ext cx="7736114" cy="4494796"/>
          </a:xfrm>
          <a:prstGeom prst="rect">
            <a:avLst/>
          </a:prstGeom>
        </p:spPr>
      </p:pic>
    </p:spTree>
    <p:extLst>
      <p:ext uri="{BB962C8B-B14F-4D97-AF65-F5344CB8AC3E}">
        <p14:creationId xmlns:p14="http://schemas.microsoft.com/office/powerpoint/2010/main" val="159234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EC311F2-7E4E-4311-932B-583FEEE399E0}"/>
              </a:ext>
            </a:extLst>
          </p:cNvPr>
          <p:cNvSpPr>
            <a:spLocks noGrp="1"/>
          </p:cNvSpPr>
          <p:nvPr>
            <p:ph type="title"/>
          </p:nvPr>
        </p:nvSpPr>
        <p:spPr/>
        <p:txBody>
          <a:bodyPr/>
          <a:lstStyle/>
          <a:p>
            <a:r>
              <a:rPr lang="de-DE" dirty="0" err="1"/>
              <a:t>Introduction</a:t>
            </a:r>
            <a:r>
              <a:rPr lang="de-DE" dirty="0"/>
              <a:t> </a:t>
            </a:r>
            <a:r>
              <a:rPr lang="de-DE" dirty="0" err="1"/>
              <a:t>to</a:t>
            </a:r>
            <a:r>
              <a:rPr lang="de-DE" dirty="0"/>
              <a:t> AOP</a:t>
            </a:r>
          </a:p>
        </p:txBody>
      </p:sp>
      <p:pic>
        <p:nvPicPr>
          <p:cNvPr id="3" name="Grafik 2"/>
          <p:cNvPicPr>
            <a:picLocks noChangeAspect="1"/>
          </p:cNvPicPr>
          <p:nvPr/>
        </p:nvPicPr>
        <p:blipFill>
          <a:blip r:embed="rId2"/>
          <a:stretch>
            <a:fillRect/>
          </a:stretch>
        </p:blipFill>
        <p:spPr>
          <a:xfrm>
            <a:off x="724761" y="1643739"/>
            <a:ext cx="4695601" cy="2534734"/>
          </a:xfrm>
          <a:prstGeom prst="rect">
            <a:avLst/>
          </a:prstGeom>
        </p:spPr>
      </p:pic>
      <p:pic>
        <p:nvPicPr>
          <p:cNvPr id="4" name="Grafik 3"/>
          <p:cNvPicPr>
            <a:picLocks noChangeAspect="1"/>
          </p:cNvPicPr>
          <p:nvPr/>
        </p:nvPicPr>
        <p:blipFill>
          <a:blip r:embed="rId3"/>
          <a:stretch>
            <a:fillRect/>
          </a:stretch>
        </p:blipFill>
        <p:spPr>
          <a:xfrm>
            <a:off x="6779285" y="1530357"/>
            <a:ext cx="4102200" cy="2702000"/>
          </a:xfrm>
          <a:prstGeom prst="rect">
            <a:avLst/>
          </a:prstGeom>
        </p:spPr>
      </p:pic>
      <p:sp>
        <p:nvSpPr>
          <p:cNvPr id="6" name="Gestreifter Pfeil nach rechts 5"/>
          <p:cNvSpPr/>
          <p:nvPr/>
        </p:nvSpPr>
        <p:spPr>
          <a:xfrm>
            <a:off x="5429756" y="2621819"/>
            <a:ext cx="1529394" cy="72019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606378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42A357BD-A854-4928-8923-87E6A5449528}"/>
              </a:ext>
            </a:extLst>
          </p:cNvPr>
          <p:cNvSpPr>
            <a:spLocks noGrp="1"/>
          </p:cNvSpPr>
          <p:nvPr>
            <p:ph type="title"/>
          </p:nvPr>
        </p:nvSpPr>
        <p:spPr/>
        <p:txBody>
          <a:bodyPr/>
          <a:lstStyle/>
          <a:p>
            <a:r>
              <a:rPr lang="de-AT" dirty="0" err="1"/>
              <a:t>Declaring</a:t>
            </a:r>
            <a:r>
              <a:rPr lang="de-AT" dirty="0"/>
              <a:t> </a:t>
            </a:r>
            <a:r>
              <a:rPr lang="de-AT" dirty="0" err="1"/>
              <a:t>before</a:t>
            </a:r>
            <a:r>
              <a:rPr lang="de-AT" dirty="0"/>
              <a:t> and after </a:t>
            </a:r>
            <a:r>
              <a:rPr lang="de-AT" dirty="0" err="1"/>
              <a:t>advice</a:t>
            </a:r>
            <a:endParaRPr lang="de-AT" dirty="0"/>
          </a:p>
        </p:txBody>
      </p:sp>
      <p:pic>
        <p:nvPicPr>
          <p:cNvPr id="4" name="Inhaltsplatzhalter 3">
            <a:extLst>
              <a:ext uri="{FF2B5EF4-FFF2-40B4-BE49-F238E27FC236}">
                <a16:creationId xmlns="" xmlns:a16="http://schemas.microsoft.com/office/drawing/2014/main" id="{D6AC8737-91F1-4EA7-A91F-49ADF1B5DD6A}"/>
              </a:ext>
            </a:extLst>
          </p:cNvPr>
          <p:cNvPicPr>
            <a:picLocks noGrp="1" noChangeAspect="1"/>
          </p:cNvPicPr>
          <p:nvPr>
            <p:ph idx="1"/>
          </p:nvPr>
        </p:nvPicPr>
        <p:blipFill>
          <a:blip r:embed="rId2"/>
          <a:stretch>
            <a:fillRect/>
          </a:stretch>
        </p:blipFill>
        <p:spPr>
          <a:xfrm>
            <a:off x="2014537" y="1482722"/>
            <a:ext cx="8162925" cy="4717384"/>
          </a:xfrm>
          <a:prstGeom prst="rect">
            <a:avLst/>
          </a:prstGeom>
        </p:spPr>
      </p:pic>
    </p:spTree>
    <p:extLst>
      <p:ext uri="{BB962C8B-B14F-4D97-AF65-F5344CB8AC3E}">
        <p14:creationId xmlns:p14="http://schemas.microsoft.com/office/powerpoint/2010/main" val="109242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D1C3F21A-7304-4E3C-9C2B-6C5B3E43B609}"/>
              </a:ext>
            </a:extLst>
          </p:cNvPr>
          <p:cNvSpPr>
            <a:spLocks noGrp="1"/>
          </p:cNvSpPr>
          <p:nvPr>
            <p:ph type="title"/>
          </p:nvPr>
        </p:nvSpPr>
        <p:spPr>
          <a:xfrm>
            <a:off x="188686" y="290287"/>
            <a:ext cx="10707914" cy="1192436"/>
          </a:xfrm>
        </p:spPr>
        <p:txBody>
          <a:bodyPr/>
          <a:lstStyle/>
          <a:p>
            <a:r>
              <a:rPr lang="de-AT" dirty="0" err="1"/>
              <a:t>Declaring</a:t>
            </a:r>
            <a:r>
              <a:rPr lang="de-AT" dirty="0"/>
              <a:t> </a:t>
            </a:r>
            <a:r>
              <a:rPr lang="de-AT" dirty="0" err="1"/>
              <a:t>around</a:t>
            </a:r>
            <a:r>
              <a:rPr lang="de-AT" dirty="0"/>
              <a:t> </a:t>
            </a:r>
            <a:br>
              <a:rPr lang="de-AT" dirty="0"/>
            </a:br>
            <a:r>
              <a:rPr lang="de-AT" dirty="0" err="1"/>
              <a:t>advice</a:t>
            </a:r>
            <a:endParaRPr lang="de-AT" dirty="0"/>
          </a:p>
        </p:txBody>
      </p:sp>
      <p:pic>
        <p:nvPicPr>
          <p:cNvPr id="5" name="Inhaltsplatzhalter 4">
            <a:extLst>
              <a:ext uri="{FF2B5EF4-FFF2-40B4-BE49-F238E27FC236}">
                <a16:creationId xmlns="" xmlns:a16="http://schemas.microsoft.com/office/drawing/2014/main" id="{FC086E34-1FE0-4E1C-A577-B54E27E41335}"/>
              </a:ext>
            </a:extLst>
          </p:cNvPr>
          <p:cNvPicPr>
            <a:picLocks noGrp="1" noChangeAspect="1"/>
          </p:cNvPicPr>
          <p:nvPr>
            <p:ph idx="1"/>
          </p:nvPr>
        </p:nvPicPr>
        <p:blipFill rotWithShape="1">
          <a:blip r:embed="rId2"/>
          <a:srcRect r="3331" b="4224"/>
          <a:stretch/>
        </p:blipFill>
        <p:spPr>
          <a:xfrm>
            <a:off x="3628099" y="0"/>
            <a:ext cx="7605959" cy="4540707"/>
          </a:xfrm>
          <a:prstGeom prst="rect">
            <a:avLst/>
          </a:prstGeom>
        </p:spPr>
      </p:pic>
      <p:pic>
        <p:nvPicPr>
          <p:cNvPr id="6" name="Grafik 5">
            <a:extLst>
              <a:ext uri="{FF2B5EF4-FFF2-40B4-BE49-F238E27FC236}">
                <a16:creationId xmlns="" xmlns:a16="http://schemas.microsoft.com/office/drawing/2014/main" id="{87F2DC5E-C04F-4A68-B97F-A1ED7631CCB0}"/>
              </a:ext>
            </a:extLst>
          </p:cNvPr>
          <p:cNvPicPr>
            <a:picLocks noChangeAspect="1"/>
          </p:cNvPicPr>
          <p:nvPr/>
        </p:nvPicPr>
        <p:blipFill>
          <a:blip r:embed="rId3"/>
          <a:stretch>
            <a:fillRect/>
          </a:stretch>
        </p:blipFill>
        <p:spPr>
          <a:xfrm>
            <a:off x="4169229" y="4011966"/>
            <a:ext cx="8022771" cy="2846034"/>
          </a:xfrm>
          <a:prstGeom prst="rect">
            <a:avLst/>
          </a:prstGeom>
        </p:spPr>
      </p:pic>
    </p:spTree>
    <p:extLst>
      <p:ext uri="{BB962C8B-B14F-4D97-AF65-F5344CB8AC3E}">
        <p14:creationId xmlns:p14="http://schemas.microsoft.com/office/powerpoint/2010/main" val="149709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278CED09-0007-4AC0-A70C-63C7B8A70DE6}"/>
              </a:ext>
            </a:extLst>
          </p:cNvPr>
          <p:cNvSpPr>
            <a:spLocks noGrp="1"/>
          </p:cNvSpPr>
          <p:nvPr>
            <p:ph type="title"/>
          </p:nvPr>
        </p:nvSpPr>
        <p:spPr/>
        <p:txBody>
          <a:bodyPr/>
          <a:lstStyle/>
          <a:p>
            <a:r>
              <a:rPr lang="de-AT" dirty="0" err="1"/>
              <a:t>Passing</a:t>
            </a:r>
            <a:r>
              <a:rPr lang="de-AT" dirty="0"/>
              <a:t> </a:t>
            </a:r>
            <a:r>
              <a:rPr lang="de-AT" dirty="0" err="1"/>
              <a:t>parameters</a:t>
            </a:r>
            <a:r>
              <a:rPr lang="de-AT" dirty="0"/>
              <a:t> </a:t>
            </a:r>
            <a:r>
              <a:rPr lang="de-AT" dirty="0" err="1"/>
              <a:t>to</a:t>
            </a:r>
            <a:r>
              <a:rPr lang="de-AT" dirty="0"/>
              <a:t> </a:t>
            </a:r>
            <a:r>
              <a:rPr lang="de-AT" dirty="0" err="1"/>
              <a:t>advice</a:t>
            </a:r>
            <a:r>
              <a:rPr lang="de-AT" dirty="0"/>
              <a:t> </a:t>
            </a:r>
          </a:p>
        </p:txBody>
      </p:sp>
      <p:pic>
        <p:nvPicPr>
          <p:cNvPr id="4" name="Inhaltsplatzhalter 3">
            <a:extLst>
              <a:ext uri="{FF2B5EF4-FFF2-40B4-BE49-F238E27FC236}">
                <a16:creationId xmlns="" xmlns:a16="http://schemas.microsoft.com/office/drawing/2014/main" id="{B27438C3-54FE-4904-A130-6D415FB15AE4}"/>
              </a:ext>
            </a:extLst>
          </p:cNvPr>
          <p:cNvPicPr>
            <a:picLocks noGrp="1" noChangeAspect="1"/>
          </p:cNvPicPr>
          <p:nvPr>
            <p:ph idx="1"/>
          </p:nvPr>
        </p:nvPicPr>
        <p:blipFill>
          <a:blip r:embed="rId2"/>
          <a:stretch>
            <a:fillRect/>
          </a:stretch>
        </p:blipFill>
        <p:spPr>
          <a:xfrm>
            <a:off x="2267971" y="1652254"/>
            <a:ext cx="7656058" cy="4230681"/>
          </a:xfrm>
          <a:prstGeom prst="rect">
            <a:avLst/>
          </a:prstGeom>
        </p:spPr>
      </p:pic>
    </p:spTree>
    <p:extLst>
      <p:ext uri="{BB962C8B-B14F-4D97-AF65-F5344CB8AC3E}">
        <p14:creationId xmlns:p14="http://schemas.microsoft.com/office/powerpoint/2010/main" val="160370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810F18C5-DC69-48BE-BFCD-D0FC5CA34A47}"/>
              </a:ext>
            </a:extLst>
          </p:cNvPr>
          <p:cNvSpPr>
            <a:spLocks noGrp="1"/>
          </p:cNvSpPr>
          <p:nvPr>
            <p:ph type="title"/>
          </p:nvPr>
        </p:nvSpPr>
        <p:spPr>
          <a:xfrm>
            <a:off x="595086" y="503853"/>
            <a:ext cx="10301514" cy="978869"/>
          </a:xfrm>
        </p:spPr>
        <p:txBody>
          <a:bodyPr/>
          <a:lstStyle/>
          <a:p>
            <a:r>
              <a:rPr lang="de-AT" dirty="0" err="1"/>
              <a:t>Passing</a:t>
            </a:r>
            <a:r>
              <a:rPr lang="de-AT" dirty="0"/>
              <a:t> </a:t>
            </a:r>
            <a:r>
              <a:rPr lang="de-AT" dirty="0" err="1"/>
              <a:t>parameters</a:t>
            </a:r>
            <a:r>
              <a:rPr lang="de-AT" dirty="0"/>
              <a:t> </a:t>
            </a:r>
            <a:br>
              <a:rPr lang="de-AT" dirty="0"/>
            </a:br>
            <a:r>
              <a:rPr lang="de-AT" dirty="0" err="1"/>
              <a:t>to</a:t>
            </a:r>
            <a:r>
              <a:rPr lang="de-AT" dirty="0"/>
              <a:t> </a:t>
            </a:r>
            <a:r>
              <a:rPr lang="de-AT" dirty="0" err="1"/>
              <a:t>advice</a:t>
            </a:r>
            <a:r>
              <a:rPr lang="de-AT" dirty="0"/>
              <a:t> </a:t>
            </a:r>
          </a:p>
        </p:txBody>
      </p:sp>
      <p:pic>
        <p:nvPicPr>
          <p:cNvPr id="5" name="Grafik 4">
            <a:extLst>
              <a:ext uri="{FF2B5EF4-FFF2-40B4-BE49-F238E27FC236}">
                <a16:creationId xmlns="" xmlns:a16="http://schemas.microsoft.com/office/drawing/2014/main" id="{90E80502-06AB-4560-A9A6-508369AE6755}"/>
              </a:ext>
            </a:extLst>
          </p:cNvPr>
          <p:cNvPicPr>
            <a:picLocks noChangeAspect="1"/>
          </p:cNvPicPr>
          <p:nvPr/>
        </p:nvPicPr>
        <p:blipFill>
          <a:blip r:embed="rId2"/>
          <a:stretch>
            <a:fillRect/>
          </a:stretch>
        </p:blipFill>
        <p:spPr>
          <a:xfrm>
            <a:off x="5329542" y="0"/>
            <a:ext cx="6499601" cy="6858000"/>
          </a:xfrm>
          <a:prstGeom prst="rect">
            <a:avLst/>
          </a:prstGeom>
        </p:spPr>
      </p:pic>
    </p:spTree>
    <p:extLst>
      <p:ext uri="{BB962C8B-B14F-4D97-AF65-F5344CB8AC3E}">
        <p14:creationId xmlns:p14="http://schemas.microsoft.com/office/powerpoint/2010/main" val="12088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4C4235A7-0C00-428C-9B2F-5A71F5150496}"/>
              </a:ext>
            </a:extLst>
          </p:cNvPr>
          <p:cNvSpPr>
            <a:spLocks noGrp="1"/>
          </p:cNvSpPr>
          <p:nvPr>
            <p:ph type="title"/>
          </p:nvPr>
        </p:nvSpPr>
        <p:spPr/>
        <p:txBody>
          <a:bodyPr/>
          <a:lstStyle/>
          <a:p>
            <a:r>
              <a:rPr lang="de-AT" dirty="0" err="1"/>
              <a:t>Introducing</a:t>
            </a:r>
            <a:r>
              <a:rPr lang="de-AT" dirty="0"/>
              <a:t> </a:t>
            </a:r>
            <a:r>
              <a:rPr lang="de-AT" dirty="0" err="1"/>
              <a:t>new</a:t>
            </a:r>
            <a:r>
              <a:rPr lang="de-AT" dirty="0"/>
              <a:t> </a:t>
            </a:r>
            <a:r>
              <a:rPr lang="de-AT" dirty="0" err="1"/>
              <a:t>functionality</a:t>
            </a:r>
            <a:r>
              <a:rPr lang="de-AT" dirty="0"/>
              <a:t> </a:t>
            </a:r>
            <a:r>
              <a:rPr lang="de-AT" dirty="0" err="1"/>
              <a:t>with</a:t>
            </a:r>
            <a:r>
              <a:rPr lang="de-AT" dirty="0"/>
              <a:t> </a:t>
            </a:r>
            <a:r>
              <a:rPr lang="de-AT" dirty="0" err="1"/>
              <a:t>aspects</a:t>
            </a:r>
            <a:endParaRPr lang="de-AT" dirty="0"/>
          </a:p>
        </p:txBody>
      </p:sp>
      <p:pic>
        <p:nvPicPr>
          <p:cNvPr id="4" name="Grafik 3">
            <a:extLst>
              <a:ext uri="{FF2B5EF4-FFF2-40B4-BE49-F238E27FC236}">
                <a16:creationId xmlns="" xmlns:a16="http://schemas.microsoft.com/office/drawing/2014/main" id="{2747E2FC-0BE2-407C-8566-857357A864BB}"/>
              </a:ext>
            </a:extLst>
          </p:cNvPr>
          <p:cNvPicPr>
            <a:picLocks noChangeAspect="1"/>
          </p:cNvPicPr>
          <p:nvPr/>
        </p:nvPicPr>
        <p:blipFill>
          <a:blip r:embed="rId2"/>
          <a:stretch>
            <a:fillRect/>
          </a:stretch>
        </p:blipFill>
        <p:spPr>
          <a:xfrm>
            <a:off x="1210128" y="2153244"/>
            <a:ext cx="9771743" cy="2551511"/>
          </a:xfrm>
          <a:prstGeom prst="rect">
            <a:avLst/>
          </a:prstGeom>
        </p:spPr>
      </p:pic>
    </p:spTree>
    <p:extLst>
      <p:ext uri="{BB962C8B-B14F-4D97-AF65-F5344CB8AC3E}">
        <p14:creationId xmlns:p14="http://schemas.microsoft.com/office/powerpoint/2010/main" val="275087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EC311F2-7E4E-4311-932B-583FEEE399E0}"/>
              </a:ext>
            </a:extLst>
          </p:cNvPr>
          <p:cNvSpPr>
            <a:spLocks noGrp="1"/>
          </p:cNvSpPr>
          <p:nvPr>
            <p:ph type="title"/>
          </p:nvPr>
        </p:nvSpPr>
        <p:spPr/>
        <p:txBody>
          <a:bodyPr/>
          <a:lstStyle/>
          <a:p>
            <a:r>
              <a:rPr lang="de-DE" dirty="0" err="1"/>
              <a:t>Introduction</a:t>
            </a:r>
            <a:r>
              <a:rPr lang="de-DE" dirty="0"/>
              <a:t> </a:t>
            </a:r>
            <a:r>
              <a:rPr lang="de-DE" dirty="0" err="1"/>
              <a:t>to</a:t>
            </a:r>
            <a:r>
              <a:rPr lang="de-DE" dirty="0"/>
              <a:t> AOP</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738" y="1085850"/>
            <a:ext cx="9534525" cy="468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124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1_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15_4109default" id="{E728D685-11FC-4812-BA85-57AC6F9C9F40}" vid="{BC4E008B-95FF-4815-904E-143A8EDFC1D4}"/>
    </a:ext>
  </a:ext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Präsentation Rautenraster (Breitbild)</Template>
  <TotalTime>0</TotalTime>
  <Words>2090</Words>
  <Application>Microsoft Office PowerPoint</Application>
  <PresentationFormat>Benutzerdefiniert</PresentationFormat>
  <Paragraphs>239</Paragraphs>
  <Slides>84</Slides>
  <Notes>1</Notes>
  <HiddenSlides>0</HiddenSlides>
  <MMClips>0</MMClips>
  <ScaleCrop>false</ScaleCrop>
  <HeadingPairs>
    <vt:vector size="4" baseType="variant">
      <vt:variant>
        <vt:lpstr>Design</vt:lpstr>
      </vt:variant>
      <vt:variant>
        <vt:i4>2</vt:i4>
      </vt:variant>
      <vt:variant>
        <vt:lpstr>Folientitel</vt:lpstr>
      </vt:variant>
      <vt:variant>
        <vt:i4>84</vt:i4>
      </vt:variant>
    </vt:vector>
  </HeadingPairs>
  <TitlesOfParts>
    <vt:vector size="86" baseType="lpstr">
      <vt:lpstr>Diamond Grid 16x9</vt:lpstr>
      <vt:lpstr>1_Diamond Grid 16x9</vt:lpstr>
      <vt:lpstr>Spring Framework</vt:lpstr>
      <vt:lpstr>1. Core Spring: Introduction</vt:lpstr>
      <vt:lpstr> Simplifying Java Development</vt:lpstr>
      <vt:lpstr>Injecting dependencies</vt:lpstr>
      <vt:lpstr>Injecting dependencies</vt:lpstr>
      <vt:lpstr>Injecting dependencies</vt:lpstr>
      <vt:lpstr>Injecting dependencies</vt:lpstr>
      <vt:lpstr>Introduction to AOP</vt:lpstr>
      <vt:lpstr>Introduction to AOP</vt:lpstr>
      <vt:lpstr>Eliminating boilerplate code with templates</vt:lpstr>
      <vt:lpstr>Eliminating boilerplate code with templates</vt:lpstr>
      <vt:lpstr>Containing your beans</vt:lpstr>
      <vt:lpstr>Spring Application context</vt:lpstr>
      <vt:lpstr>A bean's life</vt:lpstr>
      <vt:lpstr>Spring modules</vt:lpstr>
      <vt:lpstr>The Spring portfolio</vt:lpstr>
      <vt:lpstr>Wiring beans</vt:lpstr>
      <vt:lpstr>Creating discoverable beans</vt:lpstr>
      <vt:lpstr>Annotating beans to be automatically wired</vt:lpstr>
      <vt:lpstr>Annotating beans to be automatically wired</vt:lpstr>
      <vt:lpstr>Wiring beans with Java</vt:lpstr>
      <vt:lpstr>Wiring beans with XML</vt:lpstr>
      <vt:lpstr>Initializing a bean with constructor injection (cont.)</vt:lpstr>
      <vt:lpstr>Injecting constructor with literal values</vt:lpstr>
      <vt:lpstr>Wiring Collections</vt:lpstr>
      <vt:lpstr>Setting properties</vt:lpstr>
      <vt:lpstr>Wiring Properties</vt:lpstr>
      <vt:lpstr>Spring util-namespace</vt:lpstr>
      <vt:lpstr>Importing and mixing configurations</vt:lpstr>
      <vt:lpstr>Referencing XML configuration in JavaConfig</vt:lpstr>
      <vt:lpstr>Referencing JavaConfig in XML configuration</vt:lpstr>
      <vt:lpstr>Advanced Wiring: Environments and profiles</vt:lpstr>
      <vt:lpstr>Advanced Wiring: Environments and profiles</vt:lpstr>
      <vt:lpstr>Advanced Wiring: Environments and profiles</vt:lpstr>
      <vt:lpstr>Activating profiles</vt:lpstr>
      <vt:lpstr>Activating profiles</vt:lpstr>
      <vt:lpstr>Setting default profiles in a web application뭩 web.xml file</vt:lpstr>
      <vt:lpstr>Testing with profiles</vt:lpstr>
      <vt:lpstr>Conditional beans</vt:lpstr>
      <vt:lpstr>Conditional beans</vt:lpstr>
      <vt:lpstr>Conditional beans</vt:lpstr>
      <vt:lpstr>Profile Condition</vt:lpstr>
      <vt:lpstr>Addressing ambiguity in autowiring</vt:lpstr>
      <vt:lpstr>Addressing ambiguity in autowiring</vt:lpstr>
      <vt:lpstr>Addressing ambiguity in autowiring</vt:lpstr>
      <vt:lpstr>Scoping beans</vt:lpstr>
      <vt:lpstr>Working with request and session scope</vt:lpstr>
      <vt:lpstr>Runtime value injection</vt:lpstr>
      <vt:lpstr>Spring Environment</vt:lpstr>
      <vt:lpstr>Resolving property placeholder</vt:lpstr>
      <vt:lpstr>Wiring with the Spring Expression Language</vt:lpstr>
      <vt:lpstr>Some SpEL examples</vt:lpstr>
      <vt:lpstr>SpEL examples - Collections</vt:lpstr>
      <vt:lpstr>Aspect-oriented Spring</vt:lpstr>
      <vt:lpstr>Defining AOP terminology</vt:lpstr>
      <vt:lpstr>Defining AOP terminology</vt:lpstr>
      <vt:lpstr>Defining AOP terminology (cont.)</vt:lpstr>
      <vt:lpstr>Spring‘s AOP support</vt:lpstr>
      <vt:lpstr>Selecting join points with pointcuts</vt:lpstr>
      <vt:lpstr>Selecting join points with pointcuts</vt:lpstr>
      <vt:lpstr>Writing pointcuts</vt:lpstr>
      <vt:lpstr>Writing pointcuts (cont.)</vt:lpstr>
      <vt:lpstr>Selecting beans in pointcuts</vt:lpstr>
      <vt:lpstr>Creating annotated aspects</vt:lpstr>
      <vt:lpstr>Spring annotation to advice declaration</vt:lpstr>
      <vt:lpstr>Creating annotated aspects (cont.)</vt:lpstr>
      <vt:lpstr>Enabling auto-proxing in JavaConfig</vt:lpstr>
      <vt:lpstr>Enabling auto-proxing in XML</vt:lpstr>
      <vt:lpstr>Creating around advice</vt:lpstr>
      <vt:lpstr>Handling parameters in advice</vt:lpstr>
      <vt:lpstr>Handling parameters in advice</vt:lpstr>
      <vt:lpstr>Creating annotated aspects</vt:lpstr>
      <vt:lpstr>Annotating introductions</vt:lpstr>
      <vt:lpstr>Annotating introductions</vt:lpstr>
      <vt:lpstr>Annotating introductions</vt:lpstr>
      <vt:lpstr>Annotating introductions</vt:lpstr>
      <vt:lpstr>Annotating introductions</vt:lpstr>
      <vt:lpstr>Declaring aspects in XML</vt:lpstr>
      <vt:lpstr>Declaring aspects in XML</vt:lpstr>
      <vt:lpstr>Declaring before and after advice</vt:lpstr>
      <vt:lpstr>Declaring around  advice</vt:lpstr>
      <vt:lpstr>Passing parameters to advice </vt:lpstr>
      <vt:lpstr>Passing parameters  to advice </vt:lpstr>
      <vt:lpstr>Introducing new functionality with aspects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2017-08-21T08:35:06Z</dcterms:created>
  <dcterms:modified xsi:type="dcterms:W3CDTF">2018-07-11T04:51:48Z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